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82" r:id="rId2"/>
    <p:sldId id="290" r:id="rId3"/>
    <p:sldId id="299" r:id="rId4"/>
    <p:sldId id="268" r:id="rId5"/>
    <p:sldId id="260" r:id="rId6"/>
    <p:sldId id="261" r:id="rId7"/>
    <p:sldId id="281" r:id="rId8"/>
    <p:sldId id="262" r:id="rId9"/>
    <p:sldId id="266" r:id="rId10"/>
    <p:sldId id="267" r:id="rId11"/>
    <p:sldId id="272" r:id="rId12"/>
    <p:sldId id="270" r:id="rId13"/>
    <p:sldId id="271" r:id="rId14"/>
    <p:sldId id="269" r:id="rId15"/>
    <p:sldId id="274" r:id="rId16"/>
    <p:sldId id="275" r:id="rId17"/>
    <p:sldId id="276" r:id="rId18"/>
    <p:sldId id="277" r:id="rId19"/>
    <p:sldId id="289" r:id="rId20"/>
    <p:sldId id="297" r:id="rId21"/>
    <p:sldId id="288" r:id="rId22"/>
    <p:sldId id="291" r:id="rId23"/>
    <p:sldId id="293" r:id="rId24"/>
    <p:sldId id="285" r:id="rId25"/>
    <p:sldId id="286" r:id="rId26"/>
    <p:sldId id="287"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0226" autoAdjust="0"/>
  </p:normalViewPr>
  <p:slideViewPr>
    <p:cSldViewPr snapToGrid="0">
      <p:cViewPr varScale="1">
        <p:scale>
          <a:sx n="54" d="100"/>
          <a:sy n="54" d="100"/>
        </p:scale>
        <p:origin x="86" y="307"/>
      </p:cViewPr>
      <p:guideLst/>
    </p:cSldViewPr>
  </p:slideViewPr>
  <p:outlineViewPr>
    <p:cViewPr>
      <p:scale>
        <a:sx n="33" d="100"/>
        <a:sy n="33" d="100"/>
      </p:scale>
      <p:origin x="0" y="-2862"/>
    </p:cViewPr>
  </p:outlineViewPr>
  <p:notesTextViewPr>
    <p:cViewPr>
      <p:scale>
        <a:sx n="1" d="1"/>
        <a:sy n="1" d="1"/>
      </p:scale>
      <p:origin x="0" y="0"/>
    </p:cViewPr>
  </p:notesTextViewPr>
  <p:sorterViewPr>
    <p:cViewPr>
      <p:scale>
        <a:sx n="100" d="100"/>
        <a:sy n="100" d="100"/>
      </p:scale>
      <p:origin x="0" y="-151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BB574AE-71B8-44C4-8C7C-5E0A621C6010}" type="datetimeFigureOut">
              <a:rPr lang="en-US" smtClean="0"/>
              <a:t>8/21/2023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72E4F93-DEDE-4A20-A28B-E4324821A196}" type="slidenum">
              <a:rPr lang="en-US" smtClean="0"/>
              <a:t>‹#›</a:t>
            </a:fld>
            <a:endParaRPr lang="en-US"/>
          </a:p>
        </p:txBody>
      </p:sp>
    </p:spTree>
    <p:extLst>
      <p:ext uri="{BB962C8B-B14F-4D97-AF65-F5344CB8AC3E}">
        <p14:creationId xmlns:p14="http://schemas.microsoft.com/office/powerpoint/2010/main" val="484359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43CCBA9E-C06B-4A58-A766-E66A88DA058F}" type="datetimeFigureOut">
              <a:rPr lang="en-US" smtClean="0"/>
              <a:t>8/21/2023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4061441E-5511-49D2-8883-6CF7F8A6C00F}" type="slidenum">
              <a:rPr lang="en-US" smtClean="0"/>
              <a:t>‹#›</a:t>
            </a:fld>
            <a:endParaRPr lang="en-US"/>
          </a:p>
        </p:txBody>
      </p:sp>
    </p:spTree>
    <p:extLst>
      <p:ext uri="{BB962C8B-B14F-4D97-AF65-F5344CB8AC3E}">
        <p14:creationId xmlns:p14="http://schemas.microsoft.com/office/powerpoint/2010/main" val="3692263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1</a:t>
            </a:fld>
            <a:endParaRPr lang="en-US"/>
          </a:p>
        </p:txBody>
      </p:sp>
    </p:spTree>
    <p:extLst>
      <p:ext uri="{BB962C8B-B14F-4D97-AF65-F5344CB8AC3E}">
        <p14:creationId xmlns:p14="http://schemas.microsoft.com/office/powerpoint/2010/main" val="299358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10</a:t>
            </a:fld>
            <a:endParaRPr lang="en-US"/>
          </a:p>
        </p:txBody>
      </p:sp>
    </p:spTree>
    <p:extLst>
      <p:ext uri="{BB962C8B-B14F-4D97-AF65-F5344CB8AC3E}">
        <p14:creationId xmlns:p14="http://schemas.microsoft.com/office/powerpoint/2010/main" val="3419857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we do are best to maintain three feet distance</a:t>
            </a:r>
            <a:r>
              <a:rPr lang="en-US" baseline="0" dirty="0" smtClean="0"/>
              <a:t> between students when possible and have created traffic patterns and bath room schedule to avoid groups from cross contamination. </a:t>
            </a:r>
          </a:p>
          <a:p>
            <a:endParaRPr lang="en-US" baseline="0" dirty="0" smtClean="0"/>
          </a:p>
          <a:p>
            <a:r>
              <a:rPr lang="en-US" baseline="0" dirty="0" smtClean="0"/>
              <a:t>Lunches are served in classrooms and there is assigned seating for meals. </a:t>
            </a:r>
          </a:p>
          <a:p>
            <a:endParaRPr lang="en-US" baseline="0" dirty="0" smtClean="0"/>
          </a:p>
          <a:p>
            <a:r>
              <a:rPr lang="en-US" baseline="0" dirty="0" smtClean="0"/>
              <a:t>One of the routines we have added during </a:t>
            </a:r>
            <a:r>
              <a:rPr lang="en-US" baseline="0" dirty="0" err="1" smtClean="0"/>
              <a:t>covid</a:t>
            </a:r>
            <a:r>
              <a:rPr lang="en-US" baseline="0" dirty="0" smtClean="0"/>
              <a:t> is the wash, play, and switch center routine for shared materials.</a:t>
            </a:r>
            <a:endParaRPr lang="en-US" dirty="0"/>
          </a:p>
        </p:txBody>
      </p:sp>
      <p:sp>
        <p:nvSpPr>
          <p:cNvPr id="4" name="Slide Number Placeholder 3"/>
          <p:cNvSpPr>
            <a:spLocks noGrp="1"/>
          </p:cNvSpPr>
          <p:nvPr>
            <p:ph type="sldNum" sz="quarter" idx="10"/>
          </p:nvPr>
        </p:nvSpPr>
        <p:spPr/>
        <p:txBody>
          <a:bodyPr/>
          <a:lstStyle/>
          <a:p>
            <a:fld id="{4061441E-5511-49D2-8883-6CF7F8A6C00F}" type="slidenum">
              <a:rPr lang="en-US" smtClean="0"/>
              <a:t>11</a:t>
            </a:fld>
            <a:endParaRPr lang="en-US"/>
          </a:p>
        </p:txBody>
      </p:sp>
    </p:spTree>
    <p:extLst>
      <p:ext uri="{BB962C8B-B14F-4D97-AF65-F5344CB8AC3E}">
        <p14:creationId xmlns:p14="http://schemas.microsoft.com/office/powerpoint/2010/main" val="3543964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12</a:t>
            </a:fld>
            <a:endParaRPr lang="en-US"/>
          </a:p>
        </p:txBody>
      </p:sp>
    </p:spTree>
    <p:extLst>
      <p:ext uri="{BB962C8B-B14F-4D97-AF65-F5344CB8AC3E}">
        <p14:creationId xmlns:p14="http://schemas.microsoft.com/office/powerpoint/2010/main" val="1649725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1441E-5511-49D2-8883-6CF7F8A6C00F}" type="slidenum">
              <a:rPr lang="en-US" smtClean="0"/>
              <a:t>13</a:t>
            </a:fld>
            <a:endParaRPr lang="en-US"/>
          </a:p>
        </p:txBody>
      </p:sp>
    </p:spTree>
    <p:extLst>
      <p:ext uri="{BB962C8B-B14F-4D97-AF65-F5344CB8AC3E}">
        <p14:creationId xmlns:p14="http://schemas.microsoft.com/office/powerpoint/2010/main" val="2066092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142349"/>
            <a:endParaRPr lang="en-US" dirty="0"/>
          </a:p>
        </p:txBody>
      </p:sp>
    </p:spTree>
    <p:extLst>
      <p:ext uri="{BB962C8B-B14F-4D97-AF65-F5344CB8AC3E}">
        <p14:creationId xmlns:p14="http://schemas.microsoft.com/office/powerpoint/2010/main" val="4031059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15</a:t>
            </a:fld>
            <a:endParaRPr lang="en-US"/>
          </a:p>
        </p:txBody>
      </p:sp>
    </p:spTree>
    <p:extLst>
      <p:ext uri="{BB962C8B-B14F-4D97-AF65-F5344CB8AC3E}">
        <p14:creationId xmlns:p14="http://schemas.microsoft.com/office/powerpoint/2010/main" val="624984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16</a:t>
            </a:fld>
            <a:endParaRPr lang="en-US"/>
          </a:p>
        </p:txBody>
      </p:sp>
    </p:spTree>
    <p:extLst>
      <p:ext uri="{BB962C8B-B14F-4D97-AF65-F5344CB8AC3E}">
        <p14:creationId xmlns:p14="http://schemas.microsoft.com/office/powerpoint/2010/main" val="3856473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17</a:t>
            </a:fld>
            <a:endParaRPr lang="en-US"/>
          </a:p>
        </p:txBody>
      </p:sp>
    </p:spTree>
    <p:extLst>
      <p:ext uri="{BB962C8B-B14F-4D97-AF65-F5344CB8AC3E}">
        <p14:creationId xmlns:p14="http://schemas.microsoft.com/office/powerpoint/2010/main" val="3321167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18</a:t>
            </a:fld>
            <a:endParaRPr lang="en-US"/>
          </a:p>
        </p:txBody>
      </p:sp>
    </p:spTree>
    <p:extLst>
      <p:ext uri="{BB962C8B-B14F-4D97-AF65-F5344CB8AC3E}">
        <p14:creationId xmlns:p14="http://schemas.microsoft.com/office/powerpoint/2010/main" val="3860676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19</a:t>
            </a:fld>
            <a:endParaRPr lang="en-US"/>
          </a:p>
        </p:txBody>
      </p:sp>
    </p:spTree>
    <p:extLst>
      <p:ext uri="{BB962C8B-B14F-4D97-AF65-F5344CB8AC3E}">
        <p14:creationId xmlns:p14="http://schemas.microsoft.com/office/powerpoint/2010/main" val="20134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2</a:t>
            </a:fld>
            <a:endParaRPr lang="en-US"/>
          </a:p>
        </p:txBody>
      </p:sp>
    </p:spTree>
    <p:extLst>
      <p:ext uri="{BB962C8B-B14F-4D97-AF65-F5344CB8AC3E}">
        <p14:creationId xmlns:p14="http://schemas.microsoft.com/office/powerpoint/2010/main" val="3197350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20</a:t>
            </a:fld>
            <a:endParaRPr lang="en-US"/>
          </a:p>
        </p:txBody>
      </p:sp>
    </p:spTree>
    <p:extLst>
      <p:ext uri="{BB962C8B-B14F-4D97-AF65-F5344CB8AC3E}">
        <p14:creationId xmlns:p14="http://schemas.microsoft.com/office/powerpoint/2010/main" val="703446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21</a:t>
            </a:fld>
            <a:endParaRPr lang="en-US"/>
          </a:p>
        </p:txBody>
      </p:sp>
    </p:spTree>
    <p:extLst>
      <p:ext uri="{BB962C8B-B14F-4D97-AF65-F5344CB8AC3E}">
        <p14:creationId xmlns:p14="http://schemas.microsoft.com/office/powerpoint/2010/main" val="4115608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 and all visitors must sign in at the door and in the office.</a:t>
            </a:r>
            <a:r>
              <a:rPr lang="en-US" baseline="0" dirty="0" smtClean="0"/>
              <a:t>  As you enter the building we ask that all sanitize their hands.</a:t>
            </a:r>
            <a:endParaRPr lang="en-US" dirty="0"/>
          </a:p>
        </p:txBody>
      </p:sp>
      <p:sp>
        <p:nvSpPr>
          <p:cNvPr id="4" name="Slide Number Placeholder 3"/>
          <p:cNvSpPr>
            <a:spLocks noGrp="1"/>
          </p:cNvSpPr>
          <p:nvPr>
            <p:ph type="sldNum" sz="quarter" idx="10"/>
          </p:nvPr>
        </p:nvSpPr>
        <p:spPr/>
        <p:txBody>
          <a:bodyPr/>
          <a:lstStyle/>
          <a:p>
            <a:fld id="{4061441E-5511-49D2-8883-6CF7F8A6C00F}" type="slidenum">
              <a:rPr lang="en-US" smtClean="0"/>
              <a:t>22</a:t>
            </a:fld>
            <a:endParaRPr lang="en-US"/>
          </a:p>
        </p:txBody>
      </p:sp>
    </p:spTree>
    <p:extLst>
      <p:ext uri="{BB962C8B-B14F-4D97-AF65-F5344CB8AC3E}">
        <p14:creationId xmlns:p14="http://schemas.microsoft.com/office/powerpoint/2010/main" val="1818879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23</a:t>
            </a:fld>
            <a:endParaRPr lang="en-US"/>
          </a:p>
        </p:txBody>
      </p:sp>
    </p:spTree>
    <p:extLst>
      <p:ext uri="{BB962C8B-B14F-4D97-AF65-F5344CB8AC3E}">
        <p14:creationId xmlns:p14="http://schemas.microsoft.com/office/powerpoint/2010/main" val="807866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for parent leaders</a:t>
            </a:r>
            <a:endParaRPr lang="en-US" dirty="0"/>
          </a:p>
        </p:txBody>
      </p:sp>
      <p:sp>
        <p:nvSpPr>
          <p:cNvPr id="4" name="Slide Number Placeholder 3"/>
          <p:cNvSpPr>
            <a:spLocks noGrp="1"/>
          </p:cNvSpPr>
          <p:nvPr>
            <p:ph type="sldNum" sz="quarter" idx="10"/>
          </p:nvPr>
        </p:nvSpPr>
        <p:spPr/>
        <p:txBody>
          <a:bodyPr/>
          <a:lstStyle/>
          <a:p>
            <a:fld id="{4061441E-5511-49D2-8883-6CF7F8A6C00F}" type="slidenum">
              <a:rPr lang="en-US" smtClean="0"/>
              <a:t>24</a:t>
            </a:fld>
            <a:endParaRPr lang="en-US"/>
          </a:p>
        </p:txBody>
      </p:sp>
    </p:spTree>
    <p:extLst>
      <p:ext uri="{BB962C8B-B14F-4D97-AF65-F5344CB8AC3E}">
        <p14:creationId xmlns:p14="http://schemas.microsoft.com/office/powerpoint/2010/main" val="3224596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25</a:t>
            </a:fld>
            <a:endParaRPr lang="en-US"/>
          </a:p>
        </p:txBody>
      </p:sp>
    </p:spTree>
    <p:extLst>
      <p:ext uri="{BB962C8B-B14F-4D97-AF65-F5344CB8AC3E}">
        <p14:creationId xmlns:p14="http://schemas.microsoft.com/office/powerpoint/2010/main" val="4041395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p>
          <a:p>
            <a:endParaRPr lang="en-US" dirty="0" smtClean="0"/>
          </a:p>
          <a:p>
            <a:r>
              <a:rPr lang="en-US" dirty="0" smtClean="0"/>
              <a:t>Feedback </a:t>
            </a:r>
          </a:p>
          <a:p>
            <a:r>
              <a:rPr lang="en-US" dirty="0" smtClean="0"/>
              <a:t>We want hear from you.</a:t>
            </a:r>
          </a:p>
          <a:p>
            <a:r>
              <a:rPr lang="en-US" dirty="0" smtClean="0"/>
              <a:t>Please give suggestions for improvement</a:t>
            </a:r>
          </a:p>
          <a:p>
            <a:endParaRPr lang="en-US" b="1" dirty="0" smtClean="0"/>
          </a:p>
          <a:p>
            <a:endParaRPr lang="en-US" dirty="0"/>
          </a:p>
        </p:txBody>
      </p:sp>
      <p:sp>
        <p:nvSpPr>
          <p:cNvPr id="4" name="Slide Number Placeholder 3"/>
          <p:cNvSpPr>
            <a:spLocks noGrp="1"/>
          </p:cNvSpPr>
          <p:nvPr>
            <p:ph type="sldNum" sz="quarter" idx="10"/>
          </p:nvPr>
        </p:nvSpPr>
        <p:spPr/>
        <p:txBody>
          <a:bodyPr/>
          <a:lstStyle/>
          <a:p>
            <a:fld id="{4061441E-5511-49D2-8883-6CF7F8A6C00F}" type="slidenum">
              <a:rPr lang="en-US" smtClean="0"/>
              <a:t>26</a:t>
            </a:fld>
            <a:endParaRPr lang="en-US"/>
          </a:p>
        </p:txBody>
      </p:sp>
    </p:spTree>
    <p:extLst>
      <p:ext uri="{BB962C8B-B14F-4D97-AF65-F5344CB8AC3E}">
        <p14:creationId xmlns:p14="http://schemas.microsoft.com/office/powerpoint/2010/main" val="254046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1441E-5511-49D2-8883-6CF7F8A6C00F}" type="slidenum">
              <a:rPr lang="en-US" smtClean="0"/>
              <a:t>3</a:t>
            </a:fld>
            <a:endParaRPr lang="en-US"/>
          </a:p>
        </p:txBody>
      </p:sp>
    </p:spTree>
    <p:extLst>
      <p:ext uri="{BB962C8B-B14F-4D97-AF65-F5344CB8AC3E}">
        <p14:creationId xmlns:p14="http://schemas.microsoft.com/office/powerpoint/2010/main" val="11579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Seven curriculum units: Ready</a:t>
            </a:r>
            <a:r>
              <a:rPr lang="en-US" baseline="0" dirty="0" smtClean="0"/>
              <a:t> to Learn – focus learning about school, routines rules and how to be with others.</a:t>
            </a:r>
          </a:p>
          <a:p>
            <a:r>
              <a:rPr lang="en-US" baseline="0" dirty="0" smtClean="0"/>
              <a:t>Module 1 All about Me – learning about are selves and our senses and how they help us learn</a:t>
            </a:r>
          </a:p>
          <a:p>
            <a:r>
              <a:rPr lang="en-US" baseline="0" dirty="0" smtClean="0"/>
              <a:t>Module 2  Family and Community</a:t>
            </a:r>
          </a:p>
          <a:p>
            <a:r>
              <a:rPr lang="en-US" baseline="0" dirty="0" smtClean="0"/>
              <a:t>Module 3 – We all live somewhere – homes people and animals and traditions</a:t>
            </a:r>
          </a:p>
          <a:p>
            <a:r>
              <a:rPr lang="en-US" baseline="0" dirty="0" smtClean="0"/>
              <a:t>Module 4 We all have ideas – creativity – tool machines and construction are used to talk and explore design and to make plans before action</a:t>
            </a:r>
          </a:p>
          <a:p>
            <a:r>
              <a:rPr lang="en-US" baseline="0" dirty="0" smtClean="0"/>
              <a:t>Module 5 Growing and Changing – life cycles people, plants and other reoccurring cycles</a:t>
            </a:r>
          </a:p>
          <a:p>
            <a:r>
              <a:rPr lang="en-US" baseline="0" dirty="0" smtClean="0"/>
              <a:t>Module 6 Exploring are Earth – ocean, land and water – recycling </a:t>
            </a:r>
            <a:endParaRPr lang="en-US" dirty="0"/>
          </a:p>
        </p:txBody>
      </p:sp>
    </p:spTree>
    <p:extLst>
      <p:ext uri="{BB962C8B-B14F-4D97-AF65-F5344CB8AC3E}">
        <p14:creationId xmlns:p14="http://schemas.microsoft.com/office/powerpoint/2010/main" val="1931839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349"/>
            <a:r>
              <a:rPr lang="en-US" dirty="0" smtClean="0"/>
              <a:t>Buses park</a:t>
            </a:r>
            <a:r>
              <a:rPr lang="en-US" baseline="0" dirty="0" smtClean="0"/>
              <a:t> in the front of the building.  Please do not park in front of the school or at the corner of Livingston and Carter.  Children are drop off on Carter Ave.  </a:t>
            </a:r>
          </a:p>
          <a:p>
            <a:pPr marL="142349"/>
            <a:endParaRPr lang="en-US" baseline="0" dirty="0" smtClean="0"/>
          </a:p>
          <a:p>
            <a:pPr marL="142349"/>
            <a:r>
              <a:rPr lang="en-US" baseline="0" dirty="0" smtClean="0"/>
              <a:t>Please unload your child and bring them to the closest gate.  We have two gates so 6 families can load and unload at a time.  If your car is not full on Carter Ave we ask that you remain in your car and wait to be waived to the front of the line. </a:t>
            </a:r>
            <a:endParaRPr lang="en-US" dirty="0"/>
          </a:p>
        </p:txBody>
      </p:sp>
    </p:spTree>
    <p:extLst>
      <p:ext uri="{BB962C8B-B14F-4D97-AF65-F5344CB8AC3E}">
        <p14:creationId xmlns:p14="http://schemas.microsoft.com/office/powerpoint/2010/main" val="429273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1441E-5511-49D2-8883-6CF7F8A6C00F}" type="slidenum">
              <a:rPr lang="en-US" smtClean="0"/>
              <a:t>6</a:t>
            </a:fld>
            <a:endParaRPr lang="en-US"/>
          </a:p>
        </p:txBody>
      </p:sp>
    </p:spTree>
    <p:extLst>
      <p:ext uri="{BB962C8B-B14F-4D97-AF65-F5344CB8AC3E}">
        <p14:creationId xmlns:p14="http://schemas.microsoft.com/office/powerpoint/2010/main" val="143750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Families</a:t>
            </a:r>
            <a:r>
              <a:rPr lang="en-US" baseline="0" dirty="0" smtClean="0"/>
              <a:t> should have received bus information.  If you have not yet received it please call the office and we will make sure you have the information need prior to the start of school.  Transportation is not provide unless a child has an IEP.</a:t>
            </a:r>
            <a:endParaRPr lang="en-US" dirty="0"/>
          </a:p>
        </p:txBody>
      </p:sp>
      <p:sp>
        <p:nvSpPr>
          <p:cNvPr id="4" name="Slide Number Placeholder 3"/>
          <p:cNvSpPr>
            <a:spLocks noGrp="1"/>
          </p:cNvSpPr>
          <p:nvPr>
            <p:ph type="sldNum" sz="quarter" idx="10"/>
          </p:nvPr>
        </p:nvSpPr>
        <p:spPr/>
        <p:txBody>
          <a:bodyPr/>
          <a:lstStyle/>
          <a:p>
            <a:fld id="{4061441E-5511-49D2-8883-6CF7F8A6C00F}" type="slidenum">
              <a:rPr lang="en-US" smtClean="0"/>
              <a:t>7</a:t>
            </a:fld>
            <a:endParaRPr lang="en-US"/>
          </a:p>
        </p:txBody>
      </p:sp>
    </p:spTree>
    <p:extLst>
      <p:ext uri="{BB962C8B-B14F-4D97-AF65-F5344CB8AC3E}">
        <p14:creationId xmlns:p14="http://schemas.microsoft.com/office/powerpoint/2010/main" val="388889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two</a:t>
            </a:r>
            <a:r>
              <a:rPr lang="en-US" baseline="0" dirty="0" smtClean="0"/>
              <a:t> stairwell – we are using one set to go up and the other to go down and will continue to limit having multiple group in the hall-way together. </a:t>
            </a:r>
            <a:endParaRPr lang="en-US" dirty="0"/>
          </a:p>
        </p:txBody>
      </p:sp>
      <p:sp>
        <p:nvSpPr>
          <p:cNvPr id="4" name="Slide Number Placeholder 3"/>
          <p:cNvSpPr>
            <a:spLocks noGrp="1"/>
          </p:cNvSpPr>
          <p:nvPr>
            <p:ph type="sldNum" sz="quarter" idx="10"/>
          </p:nvPr>
        </p:nvSpPr>
        <p:spPr/>
        <p:txBody>
          <a:bodyPr/>
          <a:lstStyle/>
          <a:p>
            <a:fld id="{4061441E-5511-49D2-8883-6CF7F8A6C00F}" type="slidenum">
              <a:rPr lang="en-US" smtClean="0"/>
              <a:t>8</a:t>
            </a:fld>
            <a:endParaRPr lang="en-US"/>
          </a:p>
        </p:txBody>
      </p:sp>
    </p:spTree>
    <p:extLst>
      <p:ext uri="{BB962C8B-B14F-4D97-AF65-F5344CB8AC3E}">
        <p14:creationId xmlns:p14="http://schemas.microsoft.com/office/powerpoint/2010/main" val="3366143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1441E-5511-49D2-8883-6CF7F8A6C00F}" type="slidenum">
              <a:rPr lang="en-US" smtClean="0"/>
              <a:t>9</a:t>
            </a:fld>
            <a:endParaRPr lang="en-US"/>
          </a:p>
        </p:txBody>
      </p:sp>
    </p:spTree>
    <p:extLst>
      <p:ext uri="{BB962C8B-B14F-4D97-AF65-F5344CB8AC3E}">
        <p14:creationId xmlns:p14="http://schemas.microsoft.com/office/powerpoint/2010/main" val="4075724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245544-B140-4DEE-A3AA-FAAABCA8B696}"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35420-2BBF-4F83-BBAF-DDED6EDF0BF8}" type="slidenum">
              <a:rPr lang="en-US" smtClean="0"/>
              <a:t>‹#›</a:t>
            </a:fld>
            <a:endParaRPr lang="en-US"/>
          </a:p>
        </p:txBody>
      </p:sp>
    </p:spTree>
    <p:extLst>
      <p:ext uri="{BB962C8B-B14F-4D97-AF65-F5344CB8AC3E}">
        <p14:creationId xmlns:p14="http://schemas.microsoft.com/office/powerpoint/2010/main" val="3627215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45544-B140-4DEE-A3AA-FAAABCA8B696}"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35420-2BBF-4F83-BBAF-DDED6EDF0BF8}" type="slidenum">
              <a:rPr lang="en-US" smtClean="0"/>
              <a:t>‹#›</a:t>
            </a:fld>
            <a:endParaRPr lang="en-US"/>
          </a:p>
        </p:txBody>
      </p:sp>
    </p:spTree>
    <p:extLst>
      <p:ext uri="{BB962C8B-B14F-4D97-AF65-F5344CB8AC3E}">
        <p14:creationId xmlns:p14="http://schemas.microsoft.com/office/powerpoint/2010/main" val="2004434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45544-B140-4DEE-A3AA-FAAABCA8B696}"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35420-2BBF-4F83-BBAF-DDED6EDF0BF8}" type="slidenum">
              <a:rPr lang="en-US" smtClean="0"/>
              <a:t>‹#›</a:t>
            </a:fld>
            <a:endParaRPr lang="en-US"/>
          </a:p>
        </p:txBody>
      </p:sp>
    </p:spTree>
    <p:extLst>
      <p:ext uri="{BB962C8B-B14F-4D97-AF65-F5344CB8AC3E}">
        <p14:creationId xmlns:p14="http://schemas.microsoft.com/office/powerpoint/2010/main" val="3825897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45544-B140-4DEE-A3AA-FAAABCA8B696}"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35420-2BBF-4F83-BBAF-DDED6EDF0BF8}" type="slidenum">
              <a:rPr lang="en-US" smtClean="0"/>
              <a:t>‹#›</a:t>
            </a:fld>
            <a:endParaRPr lang="en-US"/>
          </a:p>
        </p:txBody>
      </p:sp>
    </p:spTree>
    <p:extLst>
      <p:ext uri="{BB962C8B-B14F-4D97-AF65-F5344CB8AC3E}">
        <p14:creationId xmlns:p14="http://schemas.microsoft.com/office/powerpoint/2010/main" val="1302336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245544-B140-4DEE-A3AA-FAAABCA8B696}"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035420-2BBF-4F83-BBAF-DDED6EDF0BF8}" type="slidenum">
              <a:rPr lang="en-US" smtClean="0"/>
              <a:t>‹#›</a:t>
            </a:fld>
            <a:endParaRPr lang="en-US"/>
          </a:p>
        </p:txBody>
      </p:sp>
    </p:spTree>
    <p:extLst>
      <p:ext uri="{BB962C8B-B14F-4D97-AF65-F5344CB8AC3E}">
        <p14:creationId xmlns:p14="http://schemas.microsoft.com/office/powerpoint/2010/main" val="392795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245544-B140-4DEE-A3AA-FAAABCA8B696}"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35420-2BBF-4F83-BBAF-DDED6EDF0BF8}" type="slidenum">
              <a:rPr lang="en-US" smtClean="0"/>
              <a:t>‹#›</a:t>
            </a:fld>
            <a:endParaRPr lang="en-US"/>
          </a:p>
        </p:txBody>
      </p:sp>
    </p:spTree>
    <p:extLst>
      <p:ext uri="{BB962C8B-B14F-4D97-AF65-F5344CB8AC3E}">
        <p14:creationId xmlns:p14="http://schemas.microsoft.com/office/powerpoint/2010/main" val="1161023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245544-B140-4DEE-A3AA-FAAABCA8B696}" type="datetimeFigureOut">
              <a:rPr lang="en-US" smtClean="0"/>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035420-2BBF-4F83-BBAF-DDED6EDF0BF8}" type="slidenum">
              <a:rPr lang="en-US" smtClean="0"/>
              <a:t>‹#›</a:t>
            </a:fld>
            <a:endParaRPr lang="en-US"/>
          </a:p>
        </p:txBody>
      </p:sp>
    </p:spTree>
    <p:extLst>
      <p:ext uri="{BB962C8B-B14F-4D97-AF65-F5344CB8AC3E}">
        <p14:creationId xmlns:p14="http://schemas.microsoft.com/office/powerpoint/2010/main" val="1669044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245544-B140-4DEE-A3AA-FAAABCA8B696}" type="datetimeFigureOut">
              <a:rPr lang="en-US" smtClean="0"/>
              <a:t>8/21/2023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035420-2BBF-4F83-BBAF-DDED6EDF0BF8}" type="slidenum">
              <a:rPr lang="en-US" smtClean="0"/>
              <a:t>‹#›</a:t>
            </a:fld>
            <a:endParaRPr lang="en-US"/>
          </a:p>
        </p:txBody>
      </p:sp>
    </p:spTree>
    <p:extLst>
      <p:ext uri="{BB962C8B-B14F-4D97-AF65-F5344CB8AC3E}">
        <p14:creationId xmlns:p14="http://schemas.microsoft.com/office/powerpoint/2010/main" val="4116416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245544-B140-4DEE-A3AA-FAAABCA8B696}" type="datetimeFigureOut">
              <a:rPr lang="en-US" smtClean="0"/>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035420-2BBF-4F83-BBAF-DDED6EDF0BF8}" type="slidenum">
              <a:rPr lang="en-US" smtClean="0"/>
              <a:t>‹#›</a:t>
            </a:fld>
            <a:endParaRPr lang="en-US"/>
          </a:p>
        </p:txBody>
      </p:sp>
    </p:spTree>
    <p:extLst>
      <p:ext uri="{BB962C8B-B14F-4D97-AF65-F5344CB8AC3E}">
        <p14:creationId xmlns:p14="http://schemas.microsoft.com/office/powerpoint/2010/main" val="371285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1245544-B140-4DEE-A3AA-FAAABCA8B696}"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35420-2BBF-4F83-BBAF-DDED6EDF0BF8}" type="slidenum">
              <a:rPr lang="en-US" smtClean="0"/>
              <a:t>‹#›</a:t>
            </a:fld>
            <a:endParaRPr lang="en-US"/>
          </a:p>
        </p:txBody>
      </p:sp>
    </p:spTree>
    <p:extLst>
      <p:ext uri="{BB962C8B-B14F-4D97-AF65-F5344CB8AC3E}">
        <p14:creationId xmlns:p14="http://schemas.microsoft.com/office/powerpoint/2010/main" val="299328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1245544-B140-4DEE-A3AA-FAAABCA8B696}"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035420-2BBF-4F83-BBAF-DDED6EDF0BF8}" type="slidenum">
              <a:rPr lang="en-US" smtClean="0"/>
              <a:t>‹#›</a:t>
            </a:fld>
            <a:endParaRPr lang="en-US"/>
          </a:p>
        </p:txBody>
      </p:sp>
    </p:spTree>
    <p:extLst>
      <p:ext uri="{BB962C8B-B14F-4D97-AF65-F5344CB8AC3E}">
        <p14:creationId xmlns:p14="http://schemas.microsoft.com/office/powerpoint/2010/main" val="62032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45544-B140-4DEE-A3AA-FAAABCA8B696}" type="datetimeFigureOut">
              <a:rPr lang="en-US" smtClean="0"/>
              <a:t>8/21/2023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35420-2BBF-4F83-BBAF-DDED6EDF0BF8}" type="slidenum">
              <a:rPr lang="en-US" smtClean="0"/>
              <a:t>‹#›</a:t>
            </a:fld>
            <a:endParaRPr lang="en-US"/>
          </a:p>
        </p:txBody>
      </p:sp>
    </p:spTree>
    <p:extLst>
      <p:ext uri="{BB962C8B-B14F-4D97-AF65-F5344CB8AC3E}">
        <p14:creationId xmlns:p14="http://schemas.microsoft.com/office/powerpoint/2010/main" val="18157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lowell.k12.ma.us/domain/2459"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2000">
              <a:schemeClr val="bg1">
                <a:lumMod val="9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914951"/>
            <a:ext cx="9144000" cy="1655762"/>
          </a:xfrm>
        </p:spPr>
        <p:txBody>
          <a:bodyPr/>
          <a:lstStyle/>
          <a:p>
            <a:r>
              <a:rPr lang="en-US" dirty="0" smtClean="0"/>
              <a:t>Lisa Van Thiel, Early Childhood Coordinator &amp; Principal</a:t>
            </a:r>
          </a:p>
          <a:p>
            <a:r>
              <a:rPr lang="en-US" dirty="0" smtClean="0"/>
              <a:t>Jennifer Williams, Social Worker </a:t>
            </a:r>
          </a:p>
        </p:txBody>
      </p:sp>
      <p:sp>
        <p:nvSpPr>
          <p:cNvPr id="6" name="Google Shape;382;g8fa6ba43da_0_269"/>
          <p:cNvSpPr txBox="1">
            <a:spLocks/>
          </p:cNvSpPr>
          <p:nvPr/>
        </p:nvSpPr>
        <p:spPr>
          <a:xfrm>
            <a:off x="503800" y="1542486"/>
            <a:ext cx="11040500" cy="2663754"/>
          </a:xfrm>
          <a:prstGeom prst="rect">
            <a:avLst/>
          </a:prstGeom>
          <a:noFill/>
          <a:ln>
            <a:noFill/>
          </a:ln>
          <a:effectLst>
            <a:outerShdw blurRad="57150" dist="47625" dir="5400000" algn="bl" rotWithShape="0">
              <a:srgbClr val="000000">
                <a:alpha val="90196"/>
              </a:srgbClr>
            </a:outerShdw>
          </a:effectLst>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dk1"/>
              </a:buClr>
              <a:buSzPts val="1100"/>
              <a:buFont typeface="Arial" panose="020B0604020202020204" pitchFamily="34" charset="0"/>
              <a:buNone/>
            </a:pPr>
            <a:r>
              <a:rPr lang="en-US" sz="5067" b="1" dirty="0" smtClean="0">
                <a:solidFill>
                  <a:schemeClr val="tx2">
                    <a:lumMod val="75000"/>
                  </a:schemeClr>
                </a:solidFill>
                <a:latin typeface="Palatino"/>
                <a:ea typeface="Palatino"/>
                <a:cs typeface="Palatino"/>
                <a:sym typeface="Palatino"/>
              </a:rPr>
              <a:t>Cardinal O’Connell </a:t>
            </a:r>
          </a:p>
          <a:p>
            <a:pPr marL="0" indent="0" algn="ctr">
              <a:lnSpc>
                <a:spcPct val="100000"/>
              </a:lnSpc>
              <a:spcBef>
                <a:spcPts val="0"/>
              </a:spcBef>
              <a:buClr>
                <a:schemeClr val="dk1"/>
              </a:buClr>
              <a:buSzPts val="1100"/>
              <a:buFont typeface="Arial" panose="020B0604020202020204" pitchFamily="34" charset="0"/>
              <a:buNone/>
            </a:pPr>
            <a:r>
              <a:rPr lang="en-US" sz="5067" b="1" dirty="0" smtClean="0">
                <a:solidFill>
                  <a:schemeClr val="tx2">
                    <a:lumMod val="75000"/>
                  </a:schemeClr>
                </a:solidFill>
                <a:latin typeface="Palatino"/>
                <a:ea typeface="Palatino"/>
                <a:cs typeface="Palatino"/>
                <a:sym typeface="Palatino"/>
              </a:rPr>
              <a:t>Early Learning Center</a:t>
            </a:r>
          </a:p>
          <a:p>
            <a:pPr marL="0" indent="0" algn="ctr">
              <a:lnSpc>
                <a:spcPct val="100000"/>
              </a:lnSpc>
              <a:spcBef>
                <a:spcPts val="0"/>
              </a:spcBef>
              <a:buClr>
                <a:schemeClr val="dk1"/>
              </a:buClr>
              <a:buSzPts val="1100"/>
              <a:buFont typeface="Arial" panose="020B0604020202020204" pitchFamily="34" charset="0"/>
              <a:buNone/>
            </a:pPr>
            <a:r>
              <a:rPr lang="en-US" sz="5067" b="1" dirty="0" smtClean="0">
                <a:solidFill>
                  <a:schemeClr val="tx2">
                    <a:lumMod val="75000"/>
                  </a:schemeClr>
                </a:solidFill>
                <a:latin typeface="Palatino"/>
                <a:ea typeface="Palatino"/>
                <a:cs typeface="Palatino"/>
                <a:sym typeface="Palatino"/>
              </a:rPr>
              <a:t>Virtual Open House</a:t>
            </a:r>
          </a:p>
          <a:p>
            <a:pPr marL="0" indent="0" algn="ctr">
              <a:lnSpc>
                <a:spcPct val="100000"/>
              </a:lnSpc>
              <a:spcBef>
                <a:spcPts val="0"/>
              </a:spcBef>
              <a:buClr>
                <a:schemeClr val="dk1"/>
              </a:buClr>
              <a:buSzPts val="1100"/>
              <a:buFont typeface="Arial" panose="020B0604020202020204" pitchFamily="34" charset="0"/>
              <a:buNone/>
            </a:pPr>
            <a:endParaRPr lang="en-US" sz="5067" b="1" dirty="0">
              <a:solidFill>
                <a:srgbClr val="FFFFFF"/>
              </a:solidFill>
              <a:latin typeface="Palatino"/>
              <a:ea typeface="Palatino"/>
              <a:cs typeface="Palatino"/>
              <a:sym typeface="Palatino"/>
            </a:endParaRPr>
          </a:p>
        </p:txBody>
      </p:sp>
      <p:pic>
        <p:nvPicPr>
          <p:cNvPr id="7" name="Picture 6"/>
          <p:cNvPicPr>
            <a:picLocks noChangeAspect="1"/>
          </p:cNvPicPr>
          <p:nvPr/>
        </p:nvPicPr>
        <p:blipFill>
          <a:blip r:embed="rId3"/>
          <a:stretch>
            <a:fillRect/>
          </a:stretch>
        </p:blipFill>
        <p:spPr>
          <a:xfrm>
            <a:off x="2649813" y="699475"/>
            <a:ext cx="6718374" cy="932769"/>
          </a:xfrm>
          <a:prstGeom prst="rect">
            <a:avLst/>
          </a:prstGeom>
        </p:spPr>
      </p:pic>
      <p:pic>
        <p:nvPicPr>
          <p:cNvPr id="8" name="Picture 7"/>
          <p:cNvPicPr>
            <a:picLocks noChangeAspect="1"/>
          </p:cNvPicPr>
          <p:nvPr/>
        </p:nvPicPr>
        <p:blipFill>
          <a:blip r:embed="rId4"/>
          <a:stretch>
            <a:fillRect/>
          </a:stretch>
        </p:blipFill>
        <p:spPr>
          <a:xfrm>
            <a:off x="232472" y="333815"/>
            <a:ext cx="2417341" cy="2417341"/>
          </a:xfrm>
          <a:prstGeom prst="rect">
            <a:avLst/>
          </a:prstGeom>
        </p:spPr>
      </p:pic>
      <p:pic>
        <p:nvPicPr>
          <p:cNvPr id="9" name="Picture 8"/>
          <p:cNvPicPr>
            <a:picLocks noChangeAspect="1"/>
          </p:cNvPicPr>
          <p:nvPr/>
        </p:nvPicPr>
        <p:blipFill>
          <a:blip r:embed="rId5"/>
          <a:stretch>
            <a:fillRect/>
          </a:stretch>
        </p:blipFill>
        <p:spPr>
          <a:xfrm>
            <a:off x="9558203" y="3094088"/>
            <a:ext cx="2257425" cy="3476625"/>
          </a:xfrm>
          <a:prstGeom prst="rect">
            <a:avLst/>
          </a:prstGeom>
        </p:spPr>
      </p:pic>
    </p:spTree>
    <p:extLst>
      <p:ext uri="{BB962C8B-B14F-4D97-AF65-F5344CB8AC3E}">
        <p14:creationId xmlns:p14="http://schemas.microsoft.com/office/powerpoint/2010/main" val="1247102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Intentionally design classrooms</a:t>
            </a:r>
            <a:endParaRPr lang="en-US" dirty="0"/>
          </a:p>
        </p:txBody>
      </p:sp>
      <p:pic>
        <p:nvPicPr>
          <p:cNvPr id="4" name="Content Placeholder 3"/>
          <p:cNvPicPr>
            <a:picLocks noGrp="1" noChangeAspect="1"/>
          </p:cNvPicPr>
          <p:nvPr>
            <p:ph idx="1"/>
          </p:nvPr>
        </p:nvPicPr>
        <p:blipFill>
          <a:blip r:embed="rId3"/>
          <a:stretch>
            <a:fillRect/>
          </a:stretch>
        </p:blipFill>
        <p:spPr>
          <a:xfrm rot="5400000">
            <a:off x="3795081" y="2265918"/>
            <a:ext cx="4601836" cy="3451377"/>
          </a:xfrm>
          <a:prstGeom prst="rect">
            <a:avLst/>
          </a:prstGeom>
        </p:spPr>
      </p:pic>
      <p:pic>
        <p:nvPicPr>
          <p:cNvPr id="5" name="Picture 4"/>
          <p:cNvPicPr>
            <a:picLocks noChangeAspect="1"/>
          </p:cNvPicPr>
          <p:nvPr/>
        </p:nvPicPr>
        <p:blipFill>
          <a:blip r:embed="rId4"/>
          <a:stretch>
            <a:fillRect/>
          </a:stretch>
        </p:blipFill>
        <p:spPr>
          <a:xfrm rot="5400000">
            <a:off x="8231351" y="2071688"/>
            <a:ext cx="3048000" cy="2286000"/>
          </a:xfrm>
          <a:prstGeom prst="rect">
            <a:avLst/>
          </a:prstGeom>
        </p:spPr>
      </p:pic>
      <p:pic>
        <p:nvPicPr>
          <p:cNvPr id="6" name="Picture 5"/>
          <p:cNvPicPr>
            <a:picLocks noChangeAspect="1"/>
          </p:cNvPicPr>
          <p:nvPr/>
        </p:nvPicPr>
        <p:blipFill>
          <a:blip r:embed="rId5"/>
          <a:stretch>
            <a:fillRect/>
          </a:stretch>
        </p:blipFill>
        <p:spPr>
          <a:xfrm rot="5400000">
            <a:off x="912647" y="2071688"/>
            <a:ext cx="3048000" cy="2286000"/>
          </a:xfrm>
          <a:prstGeom prst="rect">
            <a:avLst/>
          </a:prstGeom>
        </p:spPr>
      </p:pic>
    </p:spTree>
    <p:extLst>
      <p:ext uri="{BB962C8B-B14F-4D97-AF65-F5344CB8AC3E}">
        <p14:creationId xmlns:p14="http://schemas.microsoft.com/office/powerpoint/2010/main" val="3403203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time opportunity to practice new skills</a:t>
            </a:r>
            <a:endParaRPr lang="en-US" dirty="0"/>
          </a:p>
        </p:txBody>
      </p:sp>
      <p:pic>
        <p:nvPicPr>
          <p:cNvPr id="4" name="Content Placeholder 3"/>
          <p:cNvPicPr>
            <a:picLocks noGrp="1" noChangeAspect="1"/>
          </p:cNvPicPr>
          <p:nvPr>
            <p:ph idx="1"/>
          </p:nvPr>
        </p:nvPicPr>
        <p:blipFill>
          <a:blip r:embed="rId3"/>
          <a:stretch>
            <a:fillRect/>
          </a:stretch>
        </p:blipFill>
        <p:spPr>
          <a:xfrm>
            <a:off x="838200" y="2060272"/>
            <a:ext cx="4723341" cy="3542507"/>
          </a:xfrm>
          <a:prstGeom prst="rect">
            <a:avLst/>
          </a:prstGeom>
        </p:spPr>
      </p:pic>
      <p:pic>
        <p:nvPicPr>
          <p:cNvPr id="5" name="Picture 4"/>
          <p:cNvPicPr>
            <a:picLocks noChangeAspect="1"/>
          </p:cNvPicPr>
          <p:nvPr/>
        </p:nvPicPr>
        <p:blipFill>
          <a:blip r:embed="rId4"/>
          <a:stretch>
            <a:fillRect/>
          </a:stretch>
        </p:blipFill>
        <p:spPr>
          <a:xfrm>
            <a:off x="5818908" y="2060272"/>
            <a:ext cx="4723341" cy="3542507"/>
          </a:xfrm>
          <a:prstGeom prst="rect">
            <a:avLst/>
          </a:prstGeom>
        </p:spPr>
      </p:pic>
    </p:spTree>
    <p:extLst>
      <p:ext uri="{BB962C8B-B14F-4D97-AF65-F5344CB8AC3E}">
        <p14:creationId xmlns:p14="http://schemas.microsoft.com/office/powerpoint/2010/main" val="259802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 …..</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406307" y="2968073"/>
            <a:ext cx="3714115" cy="2785587"/>
          </a:xfrm>
          <a:prstGeom prst="rect">
            <a:avLst/>
          </a:prstGeom>
        </p:spPr>
      </p:pic>
      <p:pic>
        <p:nvPicPr>
          <p:cNvPr id="8" name="Picture 7"/>
          <p:cNvPicPr>
            <a:picLocks noChangeAspect="1"/>
          </p:cNvPicPr>
          <p:nvPr/>
        </p:nvPicPr>
        <p:blipFill>
          <a:blip r:embed="rId4"/>
          <a:stretch>
            <a:fillRect/>
          </a:stretch>
        </p:blipFill>
        <p:spPr>
          <a:xfrm>
            <a:off x="828069" y="2603210"/>
            <a:ext cx="2829531" cy="3771591"/>
          </a:xfrm>
          <a:prstGeom prst="rect">
            <a:avLst/>
          </a:prstGeom>
        </p:spPr>
      </p:pic>
      <p:pic>
        <p:nvPicPr>
          <p:cNvPr id="10" name="Picture 9"/>
          <p:cNvPicPr>
            <a:picLocks noChangeAspect="1"/>
          </p:cNvPicPr>
          <p:nvPr/>
        </p:nvPicPr>
        <p:blipFill>
          <a:blip r:embed="rId5"/>
          <a:stretch>
            <a:fillRect/>
          </a:stretch>
        </p:blipFill>
        <p:spPr>
          <a:xfrm>
            <a:off x="4499957" y="682399"/>
            <a:ext cx="3615471" cy="4820627"/>
          </a:xfrm>
          <a:prstGeom prst="rect">
            <a:avLst/>
          </a:prstGeom>
        </p:spPr>
      </p:pic>
    </p:spTree>
    <p:extLst>
      <p:ext uri="{BB962C8B-B14F-4D97-AF65-F5344CB8AC3E}">
        <p14:creationId xmlns:p14="http://schemas.microsoft.com/office/powerpoint/2010/main" val="1413583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Out…..</a:t>
            </a:r>
            <a:endParaRPr lang="en-US" dirty="0"/>
          </a:p>
        </p:txBody>
      </p:sp>
      <p:pic>
        <p:nvPicPr>
          <p:cNvPr id="4" name="Content Placeholder 3"/>
          <p:cNvPicPr>
            <a:picLocks noGrp="1" noChangeAspect="1"/>
          </p:cNvPicPr>
          <p:nvPr>
            <p:ph idx="1"/>
          </p:nvPr>
        </p:nvPicPr>
        <p:blipFill>
          <a:blip r:embed="rId3"/>
          <a:stretch>
            <a:fillRect/>
          </a:stretch>
        </p:blipFill>
        <p:spPr>
          <a:xfrm>
            <a:off x="838201" y="1690689"/>
            <a:ext cx="3459579" cy="4612772"/>
          </a:xfrm>
          <a:prstGeom prst="rect">
            <a:avLst/>
          </a:prstGeom>
        </p:spPr>
      </p:pic>
      <p:pic>
        <p:nvPicPr>
          <p:cNvPr id="5" name="Picture 4"/>
          <p:cNvPicPr>
            <a:picLocks noChangeAspect="1"/>
          </p:cNvPicPr>
          <p:nvPr/>
        </p:nvPicPr>
        <p:blipFill>
          <a:blip r:embed="rId4"/>
          <a:stretch>
            <a:fillRect/>
          </a:stretch>
        </p:blipFill>
        <p:spPr>
          <a:xfrm>
            <a:off x="7647596" y="1570970"/>
            <a:ext cx="3445739" cy="4597020"/>
          </a:xfrm>
          <a:prstGeom prst="rect">
            <a:avLst/>
          </a:prstGeom>
        </p:spPr>
      </p:pic>
      <p:pic>
        <p:nvPicPr>
          <p:cNvPr id="3" name="Picture 2"/>
          <p:cNvPicPr>
            <a:picLocks noChangeAspect="1"/>
          </p:cNvPicPr>
          <p:nvPr/>
        </p:nvPicPr>
        <p:blipFill>
          <a:blip r:embed="rId5"/>
          <a:stretch>
            <a:fillRect/>
          </a:stretch>
        </p:blipFill>
        <p:spPr>
          <a:xfrm>
            <a:off x="3129756" y="2023714"/>
            <a:ext cx="4922044" cy="3691533"/>
          </a:xfrm>
          <a:prstGeom prst="rect">
            <a:avLst/>
          </a:prstGeom>
        </p:spPr>
      </p:pic>
    </p:spTree>
    <p:extLst>
      <p:ext uri="{BB962C8B-B14F-4D97-AF65-F5344CB8AC3E}">
        <p14:creationId xmlns:p14="http://schemas.microsoft.com/office/powerpoint/2010/main" val="603848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pPr algn="ctr"/>
            <a:r>
              <a:rPr lang="en-US" sz="3733" dirty="0">
                <a:latin typeface="+mn-lt"/>
              </a:rPr>
              <a:t>Sample Preschool Schedules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32196256"/>
              </p:ext>
            </p:extLst>
          </p:nvPr>
        </p:nvGraphicFramePr>
        <p:xfrm>
          <a:off x="838200" y="1356995"/>
          <a:ext cx="10744200" cy="5364480"/>
        </p:xfrm>
        <a:graphic>
          <a:graphicData uri="http://schemas.openxmlformats.org/drawingml/2006/table">
            <a:tbl>
              <a:tblPr firstRow="1" bandRow="1"/>
              <a:tblGrid>
                <a:gridCol w="5372100">
                  <a:extLst>
                    <a:ext uri="{9D8B030D-6E8A-4147-A177-3AD203B41FA5}">
                      <a16:colId xmlns:a16="http://schemas.microsoft.com/office/drawing/2014/main" val="3800527137"/>
                    </a:ext>
                  </a:extLst>
                </a:gridCol>
                <a:gridCol w="5372100">
                  <a:extLst>
                    <a:ext uri="{9D8B030D-6E8A-4147-A177-3AD203B41FA5}">
                      <a16:colId xmlns:a16="http://schemas.microsoft.com/office/drawing/2014/main" val="892114408"/>
                    </a:ext>
                  </a:extLst>
                </a:gridCol>
              </a:tblGrid>
              <a:tr h="442009">
                <a:tc>
                  <a:txBody>
                    <a:bodyPr/>
                    <a:lstStyle/>
                    <a:p>
                      <a:pPr algn="ctr"/>
                      <a:r>
                        <a:rPr lang="en-US" sz="2400" b="1" dirty="0" smtClean="0">
                          <a:solidFill>
                            <a:schemeClr val="accent1">
                              <a:lumMod val="50000"/>
                            </a:schemeClr>
                          </a:solidFill>
                          <a:latin typeface="+mn-lt"/>
                        </a:rPr>
                        <a:t>Half</a:t>
                      </a:r>
                      <a:r>
                        <a:rPr lang="en-US" sz="2400" b="1" baseline="0" dirty="0" smtClean="0">
                          <a:solidFill>
                            <a:schemeClr val="accent1">
                              <a:lumMod val="50000"/>
                            </a:schemeClr>
                          </a:solidFill>
                          <a:latin typeface="+mn-lt"/>
                        </a:rPr>
                        <a:t> – Day Schedule</a:t>
                      </a:r>
                      <a:endParaRPr lang="en-US" sz="2400" b="1" dirty="0">
                        <a:solidFill>
                          <a:schemeClr val="accent1">
                            <a:lumMod val="50000"/>
                          </a:schemeClr>
                        </a:solidFill>
                        <a:latin typeface="+mn-lt"/>
                      </a:endParaRPr>
                    </a:p>
                  </a:txBody>
                  <a:tcPr marL="121920" marR="121920" marT="60960" marB="60960">
                    <a:solidFill>
                      <a:schemeClr val="accent1">
                        <a:lumMod val="40000"/>
                        <a:lumOff val="60000"/>
                      </a:schemeClr>
                    </a:solidFill>
                  </a:tcPr>
                </a:tc>
                <a:tc>
                  <a:txBody>
                    <a:bodyPr/>
                    <a:lstStyle/>
                    <a:p>
                      <a:pPr algn="ctr"/>
                      <a:r>
                        <a:rPr lang="en-US" sz="2400" dirty="0" smtClean="0">
                          <a:solidFill>
                            <a:schemeClr val="accent1">
                              <a:lumMod val="50000"/>
                            </a:schemeClr>
                          </a:solidFill>
                          <a:latin typeface="+mn-lt"/>
                        </a:rPr>
                        <a:t>Full-Day Schedule</a:t>
                      </a:r>
                      <a:endParaRPr lang="en-US" sz="2400" dirty="0">
                        <a:solidFill>
                          <a:schemeClr val="accent1">
                            <a:lumMod val="50000"/>
                          </a:schemeClr>
                        </a:solidFill>
                        <a:latin typeface="+mn-lt"/>
                      </a:endParaRPr>
                    </a:p>
                  </a:txBody>
                  <a:tcPr marL="121920" marR="121920" marT="60960" marB="60960">
                    <a:solidFill>
                      <a:schemeClr val="accent1">
                        <a:lumMod val="40000"/>
                        <a:lumOff val="60000"/>
                      </a:schemeClr>
                    </a:solidFill>
                  </a:tcPr>
                </a:tc>
                <a:extLst>
                  <a:ext uri="{0D108BD9-81ED-4DB2-BD59-A6C34878D82A}">
                    <a16:rowId xmlns:a16="http://schemas.microsoft.com/office/drawing/2014/main" val="4061521687"/>
                  </a:ext>
                </a:extLst>
              </a:tr>
              <a:tr h="4359543">
                <a:tc>
                  <a:txBody>
                    <a:bodyPr/>
                    <a:lstStyle/>
                    <a:p>
                      <a:r>
                        <a:rPr lang="en-US" sz="2400" dirty="0" smtClean="0">
                          <a:latin typeface="+mn-lt"/>
                        </a:rPr>
                        <a:t>Breakfast</a:t>
                      </a:r>
                      <a:r>
                        <a:rPr lang="en-US" sz="2400" baseline="0" dirty="0" smtClean="0">
                          <a:latin typeface="+mn-lt"/>
                        </a:rPr>
                        <a:t>/lunch  20 minutes</a:t>
                      </a:r>
                    </a:p>
                    <a:p>
                      <a:r>
                        <a:rPr lang="en-US" sz="2400" baseline="0" dirty="0" smtClean="0">
                          <a:latin typeface="+mn-lt"/>
                        </a:rPr>
                        <a:t>First Circle – Dialogic Reading 20 minutes</a:t>
                      </a:r>
                    </a:p>
                    <a:p>
                      <a:r>
                        <a:rPr lang="en-US" sz="2400" baseline="0" dirty="0" smtClean="0">
                          <a:latin typeface="+mn-lt"/>
                        </a:rPr>
                        <a:t>Introduction to Centers 60 minutes </a:t>
                      </a:r>
                    </a:p>
                    <a:p>
                      <a:r>
                        <a:rPr lang="en-US" sz="2400" baseline="0" dirty="0" smtClean="0">
                          <a:latin typeface="+mn-lt"/>
                        </a:rPr>
                        <a:t>Small group</a:t>
                      </a:r>
                    </a:p>
                    <a:p>
                      <a:r>
                        <a:rPr lang="en-US" sz="2400" baseline="0" dirty="0" smtClean="0">
                          <a:latin typeface="+mn-lt"/>
                        </a:rPr>
                        <a:t>Second Circle – Science, Social and Emotional Learning, and Songs Words and Letter Play  </a:t>
                      </a:r>
                    </a:p>
                    <a:p>
                      <a:r>
                        <a:rPr lang="en-US" sz="2400" baseline="0" dirty="0" smtClean="0">
                          <a:latin typeface="+mn-lt"/>
                        </a:rPr>
                        <a:t>20minutes</a:t>
                      </a:r>
                    </a:p>
                    <a:p>
                      <a:r>
                        <a:rPr lang="en-US" sz="2400" baseline="0" dirty="0" smtClean="0">
                          <a:latin typeface="+mn-lt"/>
                        </a:rPr>
                        <a:t>Bathroom 10 minutes</a:t>
                      </a:r>
                    </a:p>
                    <a:p>
                      <a:r>
                        <a:rPr lang="en-US" sz="2400" baseline="0" dirty="0" smtClean="0">
                          <a:latin typeface="+mn-lt"/>
                        </a:rPr>
                        <a:t>Outside 20 minutes</a:t>
                      </a:r>
                    </a:p>
                  </a:txBody>
                  <a:tcPr marL="121920" marR="121920" marT="60960" marB="60960"/>
                </a:tc>
                <a:tc>
                  <a:txBody>
                    <a:bodyPr/>
                    <a:lstStyle/>
                    <a:p>
                      <a:r>
                        <a:rPr lang="en-US" sz="2400" dirty="0" smtClean="0">
                          <a:latin typeface="+mn-lt"/>
                        </a:rPr>
                        <a:t>Breakfast  - 30 minutes</a:t>
                      </a:r>
                    </a:p>
                    <a:p>
                      <a:r>
                        <a:rPr lang="en-US" sz="2400" dirty="0" smtClean="0">
                          <a:latin typeface="+mn-lt"/>
                        </a:rPr>
                        <a:t>First</a:t>
                      </a:r>
                      <a:r>
                        <a:rPr lang="en-US" sz="2400" baseline="0" dirty="0" smtClean="0">
                          <a:latin typeface="+mn-lt"/>
                        </a:rPr>
                        <a:t> Circle – 20 minutes</a:t>
                      </a:r>
                    </a:p>
                    <a:p>
                      <a:r>
                        <a:rPr lang="en-US" sz="2400" baseline="0" dirty="0" smtClean="0">
                          <a:latin typeface="+mn-lt"/>
                        </a:rPr>
                        <a:t>Center Time – 60 minutes</a:t>
                      </a:r>
                    </a:p>
                    <a:p>
                      <a:r>
                        <a:rPr lang="en-US" sz="2400" baseline="0" dirty="0" smtClean="0">
                          <a:latin typeface="+mn-lt"/>
                        </a:rPr>
                        <a:t>Outdoor play – 30 minutes</a:t>
                      </a:r>
                    </a:p>
                    <a:p>
                      <a:r>
                        <a:rPr lang="en-US" sz="2400" baseline="0" dirty="0" smtClean="0">
                          <a:latin typeface="+mn-lt"/>
                        </a:rPr>
                        <a:t>Small groups – 30 minutes</a:t>
                      </a:r>
                    </a:p>
                    <a:p>
                      <a:r>
                        <a:rPr lang="en-US" sz="2400" baseline="0" dirty="0" smtClean="0">
                          <a:latin typeface="+mn-lt"/>
                        </a:rPr>
                        <a:t>Bathroom – 10 minutes</a:t>
                      </a:r>
                    </a:p>
                    <a:p>
                      <a:r>
                        <a:rPr lang="en-US" sz="2400" baseline="0" dirty="0" smtClean="0">
                          <a:latin typeface="+mn-lt"/>
                        </a:rPr>
                        <a:t>Lunch 30 minutes</a:t>
                      </a:r>
                    </a:p>
                    <a:p>
                      <a:r>
                        <a:rPr lang="en-US" sz="2400" baseline="0" dirty="0" smtClean="0">
                          <a:latin typeface="+mn-lt"/>
                        </a:rPr>
                        <a:t>Rest 50 minutes </a:t>
                      </a:r>
                    </a:p>
                    <a:p>
                      <a:r>
                        <a:rPr lang="en-US" sz="2400" baseline="0" dirty="0" smtClean="0">
                          <a:latin typeface="+mn-lt"/>
                        </a:rPr>
                        <a:t>Second Circle 20 minutes</a:t>
                      </a:r>
                    </a:p>
                    <a:p>
                      <a:r>
                        <a:rPr lang="en-US" sz="2400" baseline="0" dirty="0" smtClean="0">
                          <a:latin typeface="+mn-lt"/>
                        </a:rPr>
                        <a:t>Second Centers 40 minutes</a:t>
                      </a:r>
                    </a:p>
                    <a:p>
                      <a:r>
                        <a:rPr lang="en-US" sz="2400" baseline="0" dirty="0" smtClean="0">
                          <a:latin typeface="+mn-lt"/>
                        </a:rPr>
                        <a:t>Bathroom 10 minutes</a:t>
                      </a:r>
                    </a:p>
                    <a:p>
                      <a:r>
                        <a:rPr lang="en-US" sz="2400" baseline="0" dirty="0" smtClean="0">
                          <a:latin typeface="+mn-lt"/>
                        </a:rPr>
                        <a:t>Outdoor 30 minutes</a:t>
                      </a:r>
                    </a:p>
                    <a:p>
                      <a:endParaRPr lang="en-US" sz="2400" baseline="0" dirty="0" smtClean="0">
                        <a:latin typeface="+mn-lt"/>
                      </a:endParaRPr>
                    </a:p>
                  </a:txBody>
                  <a:tcPr marL="121920" marR="121920" marT="60960" marB="60960"/>
                </a:tc>
                <a:extLst>
                  <a:ext uri="{0D108BD9-81ED-4DB2-BD59-A6C34878D82A}">
                    <a16:rowId xmlns:a16="http://schemas.microsoft.com/office/drawing/2014/main" val="859847301"/>
                  </a:ext>
                </a:extLst>
              </a:tr>
            </a:tbl>
          </a:graphicData>
        </a:graphic>
      </p:graphicFrame>
      <p:sp>
        <p:nvSpPr>
          <p:cNvPr id="4" name="Slide Number Placeholder 3"/>
          <p:cNvSpPr>
            <a:spLocks noGrp="1"/>
          </p:cNvSpPr>
          <p:nvPr>
            <p:ph type="sldNum" sz="quarter" idx="12"/>
          </p:nvPr>
        </p:nvSpPr>
        <p:spPr/>
        <p:txBody>
          <a:bodyPr/>
          <a:lstStyle/>
          <a:p>
            <a:fld id="{D1FC3465-6AEF-4F8E-977D-AFCD6C772F9E}" type="slidenum">
              <a:rPr lang="en-US" smtClean="0"/>
              <a:t>14</a:t>
            </a:fld>
            <a:endParaRPr lang="en-US" dirty="0"/>
          </a:p>
        </p:txBody>
      </p:sp>
    </p:spTree>
    <p:extLst>
      <p:ext uri="{BB962C8B-B14F-4D97-AF65-F5344CB8AC3E}">
        <p14:creationId xmlns:p14="http://schemas.microsoft.com/office/powerpoint/2010/main" val="805984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4230"/>
            <a:ext cx="10515600" cy="1325563"/>
          </a:xfrm>
        </p:spPr>
        <p:txBody>
          <a:bodyPr/>
          <a:lstStyle/>
          <a:p>
            <a:r>
              <a:rPr lang="en-US" dirty="0" smtClean="0"/>
              <a:t>Masking Wearing (Not an issue)</a:t>
            </a:r>
            <a:endParaRPr lang="en-US" dirty="0"/>
          </a:p>
        </p:txBody>
      </p:sp>
      <p:pic>
        <p:nvPicPr>
          <p:cNvPr id="4" name="Content Placeholder 3"/>
          <p:cNvPicPr>
            <a:picLocks noGrp="1" noChangeAspect="1"/>
          </p:cNvPicPr>
          <p:nvPr>
            <p:ph idx="1"/>
          </p:nvPr>
        </p:nvPicPr>
        <p:blipFill>
          <a:blip r:embed="rId3"/>
          <a:stretch>
            <a:fillRect/>
          </a:stretch>
        </p:blipFill>
        <p:spPr>
          <a:xfrm rot="5400000">
            <a:off x="797668" y="2683196"/>
            <a:ext cx="3048000" cy="2286000"/>
          </a:xfrm>
          <a:prstGeom prst="rect">
            <a:avLst/>
          </a:prstGeom>
        </p:spPr>
      </p:pic>
      <p:pic>
        <p:nvPicPr>
          <p:cNvPr id="5" name="Picture 4"/>
          <p:cNvPicPr>
            <a:picLocks noChangeAspect="1"/>
          </p:cNvPicPr>
          <p:nvPr/>
        </p:nvPicPr>
        <p:blipFill>
          <a:blip r:embed="rId4"/>
          <a:stretch>
            <a:fillRect/>
          </a:stretch>
        </p:blipFill>
        <p:spPr>
          <a:xfrm rot="5400000">
            <a:off x="8944474" y="2648618"/>
            <a:ext cx="3087519" cy="2315639"/>
          </a:xfrm>
          <a:prstGeom prst="rect">
            <a:avLst/>
          </a:prstGeom>
        </p:spPr>
      </p:pic>
      <p:pic>
        <p:nvPicPr>
          <p:cNvPr id="3" name="Picture 2"/>
          <p:cNvPicPr>
            <a:picLocks noChangeAspect="1"/>
          </p:cNvPicPr>
          <p:nvPr/>
        </p:nvPicPr>
        <p:blipFill>
          <a:blip r:embed="rId5"/>
          <a:stretch>
            <a:fillRect/>
          </a:stretch>
        </p:blipFill>
        <p:spPr>
          <a:xfrm rot="5400000">
            <a:off x="3632291" y="1778731"/>
            <a:ext cx="2812647" cy="2114771"/>
          </a:xfrm>
          <a:prstGeom prst="rect">
            <a:avLst/>
          </a:prstGeom>
        </p:spPr>
      </p:pic>
      <p:pic>
        <p:nvPicPr>
          <p:cNvPr id="7" name="Picture 6"/>
          <p:cNvPicPr>
            <a:picLocks noChangeAspect="1"/>
          </p:cNvPicPr>
          <p:nvPr/>
        </p:nvPicPr>
        <p:blipFill>
          <a:blip r:embed="rId6"/>
          <a:stretch>
            <a:fillRect/>
          </a:stretch>
        </p:blipFill>
        <p:spPr>
          <a:xfrm rot="5400000">
            <a:off x="6227533" y="3456308"/>
            <a:ext cx="3064355" cy="2304027"/>
          </a:xfrm>
          <a:prstGeom prst="rect">
            <a:avLst/>
          </a:prstGeom>
        </p:spPr>
      </p:pic>
    </p:spTree>
    <p:extLst>
      <p:ext uri="{BB962C8B-B14F-4D97-AF65-F5344CB8AC3E}">
        <p14:creationId xmlns:p14="http://schemas.microsoft.com/office/powerpoint/2010/main" val="1837773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 time </a:t>
            </a:r>
            <a:endParaRPr lang="en-US" dirty="0"/>
          </a:p>
        </p:txBody>
      </p:sp>
      <p:pic>
        <p:nvPicPr>
          <p:cNvPr id="4" name="Content Placeholder 3"/>
          <p:cNvPicPr>
            <a:picLocks noGrp="1" noChangeAspect="1"/>
          </p:cNvPicPr>
          <p:nvPr>
            <p:ph idx="1"/>
          </p:nvPr>
        </p:nvPicPr>
        <p:blipFill>
          <a:blip r:embed="rId3"/>
          <a:stretch>
            <a:fillRect/>
          </a:stretch>
        </p:blipFill>
        <p:spPr>
          <a:xfrm>
            <a:off x="657021" y="1942003"/>
            <a:ext cx="3263503" cy="4351339"/>
          </a:xfrm>
          <a:prstGeom prst="rect">
            <a:avLst/>
          </a:prstGeom>
        </p:spPr>
      </p:pic>
      <p:pic>
        <p:nvPicPr>
          <p:cNvPr id="6" name="Picture 5"/>
          <p:cNvPicPr>
            <a:picLocks noChangeAspect="1"/>
          </p:cNvPicPr>
          <p:nvPr/>
        </p:nvPicPr>
        <p:blipFill>
          <a:blip r:embed="rId4"/>
          <a:stretch>
            <a:fillRect/>
          </a:stretch>
        </p:blipFill>
        <p:spPr>
          <a:xfrm>
            <a:off x="8643381" y="3702941"/>
            <a:ext cx="3161511" cy="2843739"/>
          </a:xfrm>
          <a:prstGeom prst="rect">
            <a:avLst/>
          </a:prstGeom>
        </p:spPr>
      </p:pic>
      <p:pic>
        <p:nvPicPr>
          <p:cNvPr id="7" name="Picture 6"/>
          <p:cNvPicPr>
            <a:picLocks noChangeAspect="1"/>
          </p:cNvPicPr>
          <p:nvPr/>
        </p:nvPicPr>
        <p:blipFill>
          <a:blip r:embed="rId5"/>
          <a:stretch>
            <a:fillRect/>
          </a:stretch>
        </p:blipFill>
        <p:spPr>
          <a:xfrm>
            <a:off x="9033511" y="745809"/>
            <a:ext cx="1906039" cy="2538844"/>
          </a:xfrm>
          <a:prstGeom prst="rect">
            <a:avLst/>
          </a:prstGeom>
        </p:spPr>
      </p:pic>
      <p:pic>
        <p:nvPicPr>
          <p:cNvPr id="8" name="Picture 7"/>
          <p:cNvPicPr>
            <a:picLocks noChangeAspect="1"/>
          </p:cNvPicPr>
          <p:nvPr/>
        </p:nvPicPr>
        <p:blipFill>
          <a:blip r:embed="rId6"/>
          <a:stretch>
            <a:fillRect/>
          </a:stretch>
        </p:blipFill>
        <p:spPr>
          <a:xfrm>
            <a:off x="4310652" y="796925"/>
            <a:ext cx="4122312" cy="5496416"/>
          </a:xfrm>
          <a:prstGeom prst="rect">
            <a:avLst/>
          </a:prstGeom>
        </p:spPr>
      </p:pic>
    </p:spTree>
    <p:extLst>
      <p:ext uri="{BB962C8B-B14F-4D97-AF65-F5344CB8AC3E}">
        <p14:creationId xmlns:p14="http://schemas.microsoft.com/office/powerpoint/2010/main" val="542139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Dismissal</a:t>
            </a:r>
            <a:endParaRPr lang="en-US" dirty="0"/>
          </a:p>
        </p:txBody>
      </p:sp>
      <p:pic>
        <p:nvPicPr>
          <p:cNvPr id="4" name="Content Placeholder 3"/>
          <p:cNvPicPr>
            <a:picLocks noGrp="1" noChangeAspect="1"/>
          </p:cNvPicPr>
          <p:nvPr>
            <p:ph idx="1"/>
          </p:nvPr>
        </p:nvPicPr>
        <p:blipFill>
          <a:blip r:embed="rId3"/>
          <a:stretch>
            <a:fillRect/>
          </a:stretch>
        </p:blipFill>
        <p:spPr>
          <a:xfrm>
            <a:off x="838201" y="2276403"/>
            <a:ext cx="4679007" cy="3509255"/>
          </a:xfrm>
          <a:prstGeom prst="rect">
            <a:avLst/>
          </a:prstGeom>
        </p:spPr>
      </p:pic>
      <p:pic>
        <p:nvPicPr>
          <p:cNvPr id="5" name="Picture 4"/>
          <p:cNvPicPr>
            <a:picLocks noChangeAspect="1"/>
          </p:cNvPicPr>
          <p:nvPr/>
        </p:nvPicPr>
        <p:blipFill>
          <a:blip r:embed="rId4"/>
          <a:stretch>
            <a:fillRect/>
          </a:stretch>
        </p:blipFill>
        <p:spPr>
          <a:xfrm>
            <a:off x="6096001" y="2276402"/>
            <a:ext cx="4679007" cy="3509255"/>
          </a:xfrm>
          <a:prstGeom prst="rect">
            <a:avLst/>
          </a:prstGeom>
        </p:spPr>
      </p:pic>
    </p:spTree>
    <p:extLst>
      <p:ext uri="{BB962C8B-B14F-4D97-AF65-F5344CB8AC3E}">
        <p14:creationId xmlns:p14="http://schemas.microsoft.com/office/powerpoint/2010/main" val="2840308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home….</a:t>
            </a:r>
            <a:endParaRPr lang="en-US" dirty="0"/>
          </a:p>
        </p:txBody>
      </p:sp>
      <p:pic>
        <p:nvPicPr>
          <p:cNvPr id="4" name="Content Placeholder 3"/>
          <p:cNvPicPr>
            <a:picLocks noGrp="1" noChangeAspect="1"/>
          </p:cNvPicPr>
          <p:nvPr>
            <p:ph idx="1"/>
          </p:nvPr>
        </p:nvPicPr>
        <p:blipFill>
          <a:blip r:embed="rId3"/>
          <a:stretch>
            <a:fillRect/>
          </a:stretch>
        </p:blipFill>
        <p:spPr>
          <a:xfrm>
            <a:off x="838200" y="1690688"/>
            <a:ext cx="5801784" cy="4351339"/>
          </a:xfrm>
          <a:prstGeom prst="rect">
            <a:avLst/>
          </a:prstGeom>
        </p:spPr>
      </p:pic>
      <p:pic>
        <p:nvPicPr>
          <p:cNvPr id="5" name="Picture 4"/>
          <p:cNvPicPr>
            <a:picLocks noChangeAspect="1"/>
          </p:cNvPicPr>
          <p:nvPr/>
        </p:nvPicPr>
        <p:blipFill>
          <a:blip r:embed="rId4"/>
          <a:stretch>
            <a:fillRect/>
          </a:stretch>
        </p:blipFill>
        <p:spPr>
          <a:xfrm>
            <a:off x="6087531" y="1690688"/>
            <a:ext cx="5814368" cy="4351339"/>
          </a:xfrm>
          <a:prstGeom prst="rect">
            <a:avLst/>
          </a:prstGeom>
        </p:spPr>
      </p:pic>
    </p:spTree>
    <p:extLst>
      <p:ext uri="{BB962C8B-B14F-4D97-AF65-F5344CB8AC3E}">
        <p14:creationId xmlns:p14="http://schemas.microsoft.com/office/powerpoint/2010/main" val="3787033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your child need?</a:t>
            </a:r>
            <a:endParaRPr lang="en-US" dirty="0"/>
          </a:p>
        </p:txBody>
      </p:sp>
      <p:sp useBgFill="1">
        <p:nvSpPr>
          <p:cNvPr id="3" name="Content Placeholder 2"/>
          <p:cNvSpPr>
            <a:spLocks noGrp="1"/>
          </p:cNvSpPr>
          <p:nvPr>
            <p:ph idx="1"/>
          </p:nvPr>
        </p:nvSpPr>
        <p:spPr/>
        <p:txBody>
          <a:bodyPr/>
          <a:lstStyle/>
          <a:p>
            <a:pPr marL="0" indent="0">
              <a:buNone/>
            </a:pPr>
            <a:r>
              <a:rPr lang="en-US" dirty="0" smtClean="0"/>
              <a:t>Backpack</a:t>
            </a:r>
          </a:p>
          <a:p>
            <a:pPr marL="0" indent="0">
              <a:buNone/>
            </a:pPr>
            <a:r>
              <a:rPr lang="en-US" dirty="0" smtClean="0"/>
              <a:t>Extra set of clothes that matches the season</a:t>
            </a:r>
          </a:p>
          <a:p>
            <a:pPr marL="0" indent="0">
              <a:buNone/>
            </a:pPr>
            <a:r>
              <a:rPr lang="en-US" dirty="0" smtClean="0"/>
              <a:t>Layers of clothes </a:t>
            </a:r>
          </a:p>
          <a:p>
            <a:pPr marL="0" indent="0">
              <a:buNone/>
            </a:pPr>
            <a:r>
              <a:rPr lang="en-US" dirty="0" smtClean="0"/>
              <a:t>Home </a:t>
            </a:r>
            <a:r>
              <a:rPr lang="en-US" dirty="0" smtClean="0">
                <a:sym typeface="Wingdings"/>
              </a:rPr>
              <a:t>- </a:t>
            </a:r>
            <a:r>
              <a:rPr lang="en-US" dirty="0" smtClean="0"/>
              <a:t>School Folder</a:t>
            </a:r>
          </a:p>
          <a:p>
            <a:pPr marL="0" indent="0">
              <a:buNone/>
            </a:pPr>
            <a:r>
              <a:rPr lang="en-US" dirty="0"/>
              <a:t>L</a:t>
            </a:r>
            <a:r>
              <a:rPr lang="en-US" dirty="0" smtClean="0"/>
              <a:t>unch or snacks from home (optional)</a:t>
            </a:r>
          </a:p>
          <a:p>
            <a:pPr marL="0" indent="0">
              <a:buNone/>
            </a:pPr>
            <a:r>
              <a:rPr lang="en-US" dirty="0" smtClean="0"/>
              <a:t>Water bottle (optional)</a:t>
            </a:r>
          </a:p>
          <a:p>
            <a:pPr marL="0" indent="0">
              <a:buNone/>
            </a:pPr>
            <a:r>
              <a:rPr lang="en-US" dirty="0" smtClean="0"/>
              <a:t>Diapers as needed (if applicable)</a:t>
            </a:r>
            <a:endParaRPr lang="en-US" dirty="0"/>
          </a:p>
        </p:txBody>
      </p:sp>
      <p:pic>
        <p:nvPicPr>
          <p:cNvPr id="4" name="Picture 3"/>
          <p:cNvPicPr>
            <a:picLocks noChangeAspect="1"/>
          </p:cNvPicPr>
          <p:nvPr/>
        </p:nvPicPr>
        <p:blipFill>
          <a:blip r:embed="rId3"/>
          <a:stretch>
            <a:fillRect/>
          </a:stretch>
        </p:blipFill>
        <p:spPr>
          <a:xfrm>
            <a:off x="8200072" y="901700"/>
            <a:ext cx="3160441" cy="2367280"/>
          </a:xfrm>
          <a:prstGeom prst="rect">
            <a:avLst/>
          </a:prstGeom>
        </p:spPr>
      </p:pic>
      <p:pic>
        <p:nvPicPr>
          <p:cNvPr id="6" name="Picture 5"/>
          <p:cNvPicPr>
            <a:picLocks noChangeAspect="1"/>
          </p:cNvPicPr>
          <p:nvPr/>
        </p:nvPicPr>
        <p:blipFill>
          <a:blip r:embed="rId4"/>
          <a:stretch>
            <a:fillRect/>
          </a:stretch>
        </p:blipFill>
        <p:spPr>
          <a:xfrm>
            <a:off x="8708729" y="3805555"/>
            <a:ext cx="2143125" cy="2143125"/>
          </a:xfrm>
          <a:prstGeom prst="rect">
            <a:avLst/>
          </a:prstGeom>
        </p:spPr>
      </p:pic>
    </p:spTree>
    <p:extLst>
      <p:ext uri="{BB962C8B-B14F-4D97-AF65-F5344CB8AC3E}">
        <p14:creationId xmlns:p14="http://schemas.microsoft.com/office/powerpoint/2010/main" val="919025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mailed includes:</a:t>
            </a:r>
            <a:endParaRPr lang="en-US" dirty="0"/>
          </a:p>
        </p:txBody>
      </p:sp>
      <p:sp>
        <p:nvSpPr>
          <p:cNvPr id="3" name="Content Placeholder 2"/>
          <p:cNvSpPr>
            <a:spLocks noGrp="1"/>
          </p:cNvSpPr>
          <p:nvPr>
            <p:ph idx="1"/>
          </p:nvPr>
        </p:nvSpPr>
        <p:spPr>
          <a:xfrm>
            <a:off x="838200" y="1825624"/>
            <a:ext cx="7127240" cy="4371975"/>
          </a:xfrm>
        </p:spPr>
        <p:txBody>
          <a:bodyPr/>
          <a:lstStyle/>
          <a:p>
            <a:r>
              <a:rPr lang="en-US" dirty="0" smtClean="0"/>
              <a:t>Welcome Letter</a:t>
            </a:r>
          </a:p>
          <a:p>
            <a:r>
              <a:rPr lang="en-US" dirty="0" smtClean="0"/>
              <a:t>Emergency Form</a:t>
            </a:r>
          </a:p>
          <a:p>
            <a:r>
              <a:rPr lang="en-US" dirty="0" smtClean="0"/>
              <a:t>Family Survey</a:t>
            </a:r>
          </a:p>
          <a:p>
            <a:r>
              <a:rPr lang="en-US" dirty="0" smtClean="0"/>
              <a:t>Nurse form</a:t>
            </a:r>
          </a:p>
          <a:p>
            <a:r>
              <a:rPr lang="en-US" dirty="0" smtClean="0"/>
              <a:t>School Calendar</a:t>
            </a:r>
          </a:p>
          <a:p>
            <a:endParaRPr lang="en-US" dirty="0"/>
          </a:p>
          <a:p>
            <a:pPr marL="0" indent="0">
              <a:buNone/>
            </a:pPr>
            <a:r>
              <a:rPr lang="en-US" dirty="0" smtClean="0"/>
              <a:t>Let us now if you do not receive in the mail.  All form are posted on our website and can be downloaded</a:t>
            </a:r>
          </a:p>
        </p:txBody>
      </p:sp>
      <p:pic>
        <p:nvPicPr>
          <p:cNvPr id="4" name="Picture 3"/>
          <p:cNvPicPr>
            <a:picLocks noChangeAspect="1"/>
          </p:cNvPicPr>
          <p:nvPr/>
        </p:nvPicPr>
        <p:blipFill>
          <a:blip r:embed="rId3"/>
          <a:stretch>
            <a:fillRect/>
          </a:stretch>
        </p:blipFill>
        <p:spPr>
          <a:xfrm>
            <a:off x="8115300" y="595726"/>
            <a:ext cx="4076700" cy="5229225"/>
          </a:xfrm>
          <a:prstGeom prst="rect">
            <a:avLst/>
          </a:prstGeom>
        </p:spPr>
      </p:pic>
    </p:spTree>
    <p:extLst>
      <p:ext uri="{BB962C8B-B14F-4D97-AF65-F5344CB8AC3E}">
        <p14:creationId xmlns:p14="http://schemas.microsoft.com/office/powerpoint/2010/main" val="750242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Forming family partnerships</a:t>
            </a:r>
            <a:endParaRPr lang="en-US" dirty="0"/>
          </a:p>
        </p:txBody>
      </p:sp>
      <p:sp useBgFill="1">
        <p:nvSpPr>
          <p:cNvPr id="3" name="Content Placeholder 2"/>
          <p:cNvSpPr>
            <a:spLocks noGrp="1"/>
          </p:cNvSpPr>
          <p:nvPr>
            <p:ph idx="1"/>
          </p:nvPr>
        </p:nvSpPr>
        <p:spPr>
          <a:xfrm>
            <a:off x="838200" y="1825625"/>
            <a:ext cx="6826624" cy="4440704"/>
          </a:xfrm>
        </p:spPr>
        <p:txBody>
          <a:bodyPr/>
          <a:lstStyle/>
          <a:p>
            <a:r>
              <a:rPr lang="en-US" dirty="0" smtClean="0"/>
              <a:t>ASQ opportunity to share expertise</a:t>
            </a:r>
          </a:p>
          <a:p>
            <a:r>
              <a:rPr lang="en-US" dirty="0" smtClean="0"/>
              <a:t>Family conference twice per</a:t>
            </a:r>
          </a:p>
          <a:p>
            <a:r>
              <a:rPr lang="en-US" dirty="0" smtClean="0"/>
              <a:t>Sharing ideas suggestion box</a:t>
            </a:r>
          </a:p>
          <a:p>
            <a:r>
              <a:rPr lang="en-US" dirty="0" smtClean="0"/>
              <a:t>Teachers, Social Worker, &amp; others available for meeting upon request</a:t>
            </a:r>
          </a:p>
          <a:p>
            <a:r>
              <a:rPr lang="en-US" dirty="0" smtClean="0"/>
              <a:t>CFCE contact</a:t>
            </a:r>
          </a:p>
          <a:p>
            <a:pPr marL="0" indent="0">
              <a:buNone/>
            </a:pPr>
            <a:endParaRPr lang="en-US" dirty="0"/>
          </a:p>
        </p:txBody>
      </p:sp>
      <p:pic>
        <p:nvPicPr>
          <p:cNvPr id="5" name="Picture 4"/>
          <p:cNvPicPr>
            <a:picLocks noChangeAspect="1"/>
          </p:cNvPicPr>
          <p:nvPr/>
        </p:nvPicPr>
        <p:blipFill>
          <a:blip r:embed="rId3"/>
          <a:stretch>
            <a:fillRect/>
          </a:stretch>
        </p:blipFill>
        <p:spPr>
          <a:xfrm>
            <a:off x="8085962" y="1690688"/>
            <a:ext cx="3657600" cy="3657600"/>
          </a:xfrm>
          <a:prstGeom prst="rect">
            <a:avLst/>
          </a:prstGeom>
        </p:spPr>
      </p:pic>
    </p:spTree>
    <p:extLst>
      <p:ext uri="{BB962C8B-B14F-4D97-AF65-F5344CB8AC3E}">
        <p14:creationId xmlns:p14="http://schemas.microsoft.com/office/powerpoint/2010/main" val="2480636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3" name="Content Placeholder 2"/>
          <p:cNvSpPr>
            <a:spLocks noGrp="1"/>
          </p:cNvSpPr>
          <p:nvPr>
            <p:ph idx="1"/>
          </p:nvPr>
        </p:nvSpPr>
        <p:spPr/>
        <p:txBody>
          <a:bodyPr/>
          <a:lstStyle/>
          <a:p>
            <a:r>
              <a:rPr lang="en-US" dirty="0" smtClean="0"/>
              <a:t>Connect –Ed Calls</a:t>
            </a:r>
          </a:p>
          <a:p>
            <a:r>
              <a:rPr lang="en-US" dirty="0" smtClean="0"/>
              <a:t>Email</a:t>
            </a:r>
          </a:p>
          <a:p>
            <a:r>
              <a:rPr lang="en-US" dirty="0" smtClean="0"/>
              <a:t>Phone calls</a:t>
            </a:r>
          </a:p>
          <a:p>
            <a:r>
              <a:rPr lang="en-US" dirty="0" smtClean="0"/>
              <a:t>Conferences</a:t>
            </a:r>
          </a:p>
          <a:p>
            <a:r>
              <a:rPr lang="en-US" dirty="0" smtClean="0"/>
              <a:t>Class </a:t>
            </a:r>
            <a:r>
              <a:rPr lang="en-US" dirty="0" err="1" smtClean="0"/>
              <a:t>DoJo</a:t>
            </a:r>
            <a:endParaRPr lang="en-US" dirty="0" smtClean="0"/>
          </a:p>
          <a:p>
            <a:r>
              <a:rPr lang="en-US" dirty="0" smtClean="0"/>
              <a:t>Newsletters</a:t>
            </a:r>
          </a:p>
          <a:p>
            <a:r>
              <a:rPr lang="en-US" dirty="0" smtClean="0"/>
              <a:t>Website</a:t>
            </a:r>
            <a:endParaRPr lang="en-US" dirty="0"/>
          </a:p>
        </p:txBody>
      </p:sp>
      <p:pic>
        <p:nvPicPr>
          <p:cNvPr id="4" name="Picture 3"/>
          <p:cNvPicPr>
            <a:picLocks noChangeAspect="1"/>
          </p:cNvPicPr>
          <p:nvPr/>
        </p:nvPicPr>
        <p:blipFill>
          <a:blip r:embed="rId3"/>
          <a:stretch>
            <a:fillRect/>
          </a:stretch>
        </p:blipFill>
        <p:spPr>
          <a:xfrm>
            <a:off x="5720046" y="753428"/>
            <a:ext cx="5392386" cy="5190172"/>
          </a:xfrm>
          <a:prstGeom prst="rect">
            <a:avLst/>
          </a:prstGeom>
        </p:spPr>
      </p:pic>
    </p:spTree>
    <p:extLst>
      <p:ext uri="{BB962C8B-B14F-4D97-AF65-F5344CB8AC3E}">
        <p14:creationId xmlns:p14="http://schemas.microsoft.com/office/powerpoint/2010/main" val="1697068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Visiting the School</a:t>
            </a:r>
            <a:endParaRPr lang="en-US" dirty="0"/>
          </a:p>
        </p:txBody>
      </p:sp>
      <p:sp>
        <p:nvSpPr>
          <p:cNvPr id="3" name="Content Placeholder 2"/>
          <p:cNvSpPr>
            <a:spLocks noGrp="1"/>
          </p:cNvSpPr>
          <p:nvPr>
            <p:ph idx="1"/>
          </p:nvPr>
        </p:nvSpPr>
        <p:spPr/>
        <p:txBody>
          <a:bodyPr/>
          <a:lstStyle/>
          <a:p>
            <a:r>
              <a:rPr lang="en-US" dirty="0" smtClean="0"/>
              <a:t>CSA Open House - August 28, 2023 at 2:30 PM</a:t>
            </a:r>
          </a:p>
          <a:p>
            <a:r>
              <a:rPr lang="en-US" dirty="0" smtClean="0"/>
              <a:t>Open House ALL – August 30, 2023 10:00 -11:00 AM or 1:00 -2:00 PM</a:t>
            </a:r>
            <a:endParaRPr lang="en-US" dirty="0"/>
          </a:p>
        </p:txBody>
      </p:sp>
      <p:pic>
        <p:nvPicPr>
          <p:cNvPr id="4" name="Picture 3"/>
          <p:cNvPicPr>
            <a:picLocks noChangeAspect="1"/>
          </p:cNvPicPr>
          <p:nvPr/>
        </p:nvPicPr>
        <p:blipFill rotWithShape="1">
          <a:blip r:embed="rId3"/>
          <a:srcRect l="18709" t="11202" r="38328" b="11795"/>
          <a:stretch/>
        </p:blipFill>
        <p:spPr>
          <a:xfrm>
            <a:off x="838200" y="2987040"/>
            <a:ext cx="3053321" cy="3647440"/>
          </a:xfrm>
          <a:prstGeom prst="rect">
            <a:avLst/>
          </a:prstGeom>
        </p:spPr>
      </p:pic>
      <p:pic>
        <p:nvPicPr>
          <p:cNvPr id="5" name="Picture 4"/>
          <p:cNvPicPr>
            <a:picLocks noChangeAspect="1"/>
          </p:cNvPicPr>
          <p:nvPr/>
        </p:nvPicPr>
        <p:blipFill>
          <a:blip r:embed="rId4"/>
          <a:stretch>
            <a:fillRect/>
          </a:stretch>
        </p:blipFill>
        <p:spPr>
          <a:xfrm>
            <a:off x="5567394" y="3251200"/>
            <a:ext cx="4999006" cy="3334972"/>
          </a:xfrm>
          <a:prstGeom prst="rect">
            <a:avLst/>
          </a:prstGeom>
        </p:spPr>
      </p:pic>
    </p:spTree>
    <p:extLst>
      <p:ext uri="{BB962C8B-B14F-4D97-AF65-F5344CB8AC3E}">
        <p14:creationId xmlns:p14="http://schemas.microsoft.com/office/powerpoint/2010/main" val="22952292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House and Family Coffee</a:t>
            </a:r>
            <a:endParaRPr lang="en-US" dirty="0"/>
          </a:p>
        </p:txBody>
      </p:sp>
      <p:sp>
        <p:nvSpPr>
          <p:cNvPr id="3" name="Content Placeholder 2"/>
          <p:cNvSpPr>
            <a:spLocks noGrp="1"/>
          </p:cNvSpPr>
          <p:nvPr>
            <p:ph idx="1"/>
          </p:nvPr>
        </p:nvSpPr>
        <p:spPr/>
        <p:txBody>
          <a:bodyPr/>
          <a:lstStyle/>
          <a:p>
            <a:r>
              <a:rPr lang="en-US" dirty="0" smtClean="0"/>
              <a:t>September 28, 2023 </a:t>
            </a:r>
          </a:p>
          <a:p>
            <a:pPr marL="0" indent="0">
              <a:buNone/>
            </a:pPr>
            <a:r>
              <a:rPr lang="en-US" dirty="0" smtClean="0"/>
              <a:t>10:00 -10:30 AM</a:t>
            </a:r>
          </a:p>
          <a:p>
            <a:pPr marL="0" indent="0">
              <a:buNone/>
            </a:pPr>
            <a:r>
              <a:rPr lang="en-US" dirty="0" smtClean="0"/>
              <a:t>OR</a:t>
            </a:r>
          </a:p>
          <a:p>
            <a:pPr marL="0" indent="0">
              <a:buNone/>
            </a:pPr>
            <a:r>
              <a:rPr lang="en-US" dirty="0" smtClean="0"/>
              <a:t>5:00 to 5:30 PM</a:t>
            </a:r>
            <a:endParaRPr lang="en-US" dirty="0"/>
          </a:p>
        </p:txBody>
      </p:sp>
      <p:pic>
        <p:nvPicPr>
          <p:cNvPr id="5" name="Picture 4"/>
          <p:cNvPicPr>
            <a:picLocks noChangeAspect="1"/>
          </p:cNvPicPr>
          <p:nvPr/>
        </p:nvPicPr>
        <p:blipFill>
          <a:blip r:embed="rId3"/>
          <a:stretch>
            <a:fillRect/>
          </a:stretch>
        </p:blipFill>
        <p:spPr>
          <a:xfrm>
            <a:off x="6591300" y="1825625"/>
            <a:ext cx="4762500" cy="2914650"/>
          </a:xfrm>
          <a:prstGeom prst="rect">
            <a:avLst/>
          </a:prstGeom>
        </p:spPr>
      </p:pic>
    </p:spTree>
    <p:extLst>
      <p:ext uri="{BB962C8B-B14F-4D97-AF65-F5344CB8AC3E}">
        <p14:creationId xmlns:p14="http://schemas.microsoft.com/office/powerpoint/2010/main" val="787209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Site Council </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School </a:t>
            </a:r>
            <a:r>
              <a:rPr lang="en-US" dirty="0"/>
              <a:t>Site Councils - </a:t>
            </a:r>
            <a:r>
              <a:rPr lang="en-US" dirty="0">
                <a:hlinkClick r:id="rId3"/>
              </a:rPr>
              <a:t>https://</a:t>
            </a:r>
            <a:r>
              <a:rPr lang="en-US" dirty="0" smtClean="0">
                <a:hlinkClick r:id="rId3"/>
              </a:rPr>
              <a:t>www.lowell.k12.ma.us/domain/2459</a:t>
            </a:r>
            <a:endParaRPr lang="en-US" dirty="0" smtClean="0"/>
          </a:p>
          <a:p>
            <a:r>
              <a:rPr lang="en-US" dirty="0"/>
              <a:t>September </a:t>
            </a:r>
            <a:r>
              <a:rPr lang="en-US" dirty="0" smtClean="0"/>
              <a:t>28, 2023</a:t>
            </a:r>
          </a:p>
          <a:p>
            <a:endParaRPr lang="en-US" dirty="0"/>
          </a:p>
          <a:p>
            <a:pPr marL="0" indent="0">
              <a:buNone/>
            </a:pPr>
            <a:r>
              <a:rPr lang="en-US" dirty="0" smtClean="0"/>
              <a:t>Schedules dates for</a:t>
            </a:r>
          </a:p>
          <a:p>
            <a:r>
              <a:rPr lang="en-US" dirty="0" smtClean="0"/>
              <a:t>October </a:t>
            </a:r>
          </a:p>
          <a:p>
            <a:r>
              <a:rPr lang="en-US" dirty="0" smtClean="0"/>
              <a:t>November </a:t>
            </a:r>
          </a:p>
          <a:p>
            <a:r>
              <a:rPr lang="en-US" dirty="0" smtClean="0"/>
              <a:t>January – June based on those participating</a:t>
            </a:r>
          </a:p>
        </p:txBody>
      </p:sp>
      <p:pic>
        <p:nvPicPr>
          <p:cNvPr id="1026" name="Picture 2" descr="Collective leadership: Leading the schools of tomorrow - Center for  Teaching Quality #CTQCol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342" y="3105150"/>
            <a:ext cx="4451791" cy="307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959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Teacher Organization</a:t>
            </a:r>
            <a:endParaRPr lang="en-US" dirty="0"/>
          </a:p>
        </p:txBody>
      </p:sp>
      <p:sp>
        <p:nvSpPr>
          <p:cNvPr id="3" name="Content Placeholder 2"/>
          <p:cNvSpPr>
            <a:spLocks noGrp="1"/>
          </p:cNvSpPr>
          <p:nvPr>
            <p:ph idx="1"/>
          </p:nvPr>
        </p:nvSpPr>
        <p:spPr/>
        <p:txBody>
          <a:bodyPr/>
          <a:lstStyle/>
          <a:p>
            <a:r>
              <a:rPr lang="en-US" dirty="0" smtClean="0"/>
              <a:t>Plan activities to promote a sense of community</a:t>
            </a:r>
            <a:endParaRPr lang="en-US" dirty="0"/>
          </a:p>
        </p:txBody>
      </p:sp>
      <p:pic>
        <p:nvPicPr>
          <p:cNvPr id="5" name="Picture 4"/>
          <p:cNvPicPr>
            <a:picLocks noChangeAspect="1"/>
          </p:cNvPicPr>
          <p:nvPr/>
        </p:nvPicPr>
        <p:blipFill>
          <a:blip r:embed="rId3"/>
          <a:stretch>
            <a:fillRect/>
          </a:stretch>
        </p:blipFill>
        <p:spPr>
          <a:xfrm>
            <a:off x="273627" y="2597727"/>
            <a:ext cx="5715000" cy="4038600"/>
          </a:xfrm>
          <a:prstGeom prst="rect">
            <a:avLst/>
          </a:prstGeom>
        </p:spPr>
      </p:pic>
      <p:pic>
        <p:nvPicPr>
          <p:cNvPr id="6" name="Picture 5"/>
          <p:cNvPicPr>
            <a:picLocks noChangeAspect="1"/>
          </p:cNvPicPr>
          <p:nvPr/>
        </p:nvPicPr>
        <p:blipFill>
          <a:blip r:embed="rId4"/>
          <a:stretch>
            <a:fillRect/>
          </a:stretch>
        </p:blipFill>
        <p:spPr>
          <a:xfrm>
            <a:off x="6250133" y="2569153"/>
            <a:ext cx="5372100" cy="4067175"/>
          </a:xfrm>
          <a:prstGeom prst="rect">
            <a:avLst/>
          </a:prstGeom>
        </p:spPr>
      </p:pic>
    </p:spTree>
    <p:extLst>
      <p:ext uri="{BB962C8B-B14F-4D97-AF65-F5344CB8AC3E}">
        <p14:creationId xmlns:p14="http://schemas.microsoft.com/office/powerpoint/2010/main" val="15842591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21746" y="2279860"/>
            <a:ext cx="4359704" cy="3338512"/>
          </a:xfrm>
          <a:prstGeom prst="rect">
            <a:avLst/>
          </a:prstGeom>
        </p:spPr>
      </p:pic>
      <p:pic>
        <p:nvPicPr>
          <p:cNvPr id="7" name="Picture 6"/>
          <p:cNvPicPr>
            <a:picLocks noChangeAspect="1"/>
          </p:cNvPicPr>
          <p:nvPr/>
        </p:nvPicPr>
        <p:blipFill rotWithShape="1">
          <a:blip r:embed="rId4"/>
          <a:srcRect l="1" r="-2549" b="8712"/>
          <a:stretch/>
        </p:blipFill>
        <p:spPr>
          <a:xfrm>
            <a:off x="685800" y="2279860"/>
            <a:ext cx="4829175" cy="3150317"/>
          </a:xfrm>
          <a:prstGeom prst="rect">
            <a:avLst/>
          </a:prstGeom>
        </p:spPr>
      </p:pic>
      <p:sp>
        <p:nvSpPr>
          <p:cNvPr id="8" name="TextBox 7"/>
          <p:cNvSpPr txBox="1"/>
          <p:nvPr/>
        </p:nvSpPr>
        <p:spPr>
          <a:xfrm>
            <a:off x="685800" y="320040"/>
            <a:ext cx="10172700" cy="830997"/>
          </a:xfrm>
          <a:prstGeom prst="rect">
            <a:avLst/>
          </a:prstGeom>
          <a:noFill/>
        </p:spPr>
        <p:txBody>
          <a:bodyPr wrap="square" rtlCol="0">
            <a:spAutoFit/>
          </a:bodyPr>
          <a:lstStyle/>
          <a:p>
            <a:r>
              <a:rPr lang="en-US" sz="4800" dirty="0" smtClean="0"/>
              <a:t>Questions and Feedback</a:t>
            </a:r>
            <a:endParaRPr lang="en-US" sz="4800" dirty="0"/>
          </a:p>
        </p:txBody>
      </p:sp>
    </p:spTree>
    <p:extLst>
      <p:ext uri="{BB962C8B-B14F-4D97-AF65-F5344CB8AC3E}">
        <p14:creationId xmlns:p14="http://schemas.microsoft.com/office/powerpoint/2010/main" val="1385818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House</a:t>
            </a:r>
            <a:endParaRPr lang="en-US" dirty="0"/>
          </a:p>
        </p:txBody>
      </p:sp>
      <p:sp>
        <p:nvSpPr>
          <p:cNvPr id="3" name="Content Placeholder 2"/>
          <p:cNvSpPr>
            <a:spLocks noGrp="1"/>
          </p:cNvSpPr>
          <p:nvPr>
            <p:ph idx="1"/>
          </p:nvPr>
        </p:nvSpPr>
        <p:spPr>
          <a:xfrm>
            <a:off x="838200" y="1825624"/>
            <a:ext cx="7127240" cy="4371975"/>
          </a:xfrm>
        </p:spPr>
        <p:txBody>
          <a:bodyPr>
            <a:normAutofit fontScale="85000" lnSpcReduction="10000"/>
          </a:bodyPr>
          <a:lstStyle/>
          <a:p>
            <a:r>
              <a:rPr lang="en-US" dirty="0" smtClean="0"/>
              <a:t>CSA – August 28, 2023 – 2:30-3:30 PM</a:t>
            </a:r>
          </a:p>
          <a:p>
            <a:r>
              <a:rPr lang="en-US" dirty="0" smtClean="0"/>
              <a:t>All other students – August 30, 10-11 AM or 1:00 -2:00 PM</a:t>
            </a:r>
          </a:p>
          <a:p>
            <a:r>
              <a:rPr lang="en-US" dirty="0" smtClean="0"/>
              <a:t>First day of school is September 5, 2023</a:t>
            </a:r>
          </a:p>
          <a:p>
            <a:endParaRPr lang="en-US" dirty="0" smtClean="0"/>
          </a:p>
          <a:p>
            <a:pPr marL="0" indent="0">
              <a:buNone/>
            </a:pPr>
            <a:r>
              <a:rPr lang="en-US" dirty="0" smtClean="0"/>
              <a:t>At the open house your will  receive a</a:t>
            </a:r>
            <a:endParaRPr lang="en-US" dirty="0"/>
          </a:p>
          <a:p>
            <a:r>
              <a:rPr lang="en-US" dirty="0" smtClean="0"/>
              <a:t>Welcome packet</a:t>
            </a:r>
            <a:endParaRPr lang="en-US" dirty="0"/>
          </a:p>
          <a:p>
            <a:r>
              <a:rPr lang="en-US" dirty="0"/>
              <a:t>I</a:t>
            </a:r>
            <a:r>
              <a:rPr lang="en-US" dirty="0" smtClean="0"/>
              <a:t>nvite </a:t>
            </a:r>
            <a:r>
              <a:rPr lang="en-US" dirty="0"/>
              <a:t>you to CLASS </a:t>
            </a:r>
            <a:r>
              <a:rPr lang="en-US" dirty="0" err="1"/>
              <a:t>DoJo</a:t>
            </a:r>
            <a:r>
              <a:rPr lang="en-US" dirty="0"/>
              <a:t> via </a:t>
            </a:r>
            <a:r>
              <a:rPr lang="en-US" dirty="0" smtClean="0"/>
              <a:t>email Lisa and Jennifer</a:t>
            </a:r>
            <a:endParaRPr lang="en-US" dirty="0"/>
          </a:p>
          <a:p>
            <a:r>
              <a:rPr lang="en-US" dirty="0"/>
              <a:t>Teachers will provide their own welcome </a:t>
            </a:r>
            <a:r>
              <a:rPr lang="en-US" dirty="0" smtClean="0"/>
              <a:t>letter and invite to </a:t>
            </a:r>
            <a:r>
              <a:rPr lang="en-US" dirty="0" err="1" smtClean="0"/>
              <a:t>DoJo</a:t>
            </a:r>
            <a:endParaRPr lang="en-US" dirty="0" smtClean="0"/>
          </a:p>
          <a:p>
            <a:r>
              <a:rPr lang="en-US" dirty="0" smtClean="0"/>
              <a:t>Meet the teachers and see classroom</a:t>
            </a: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8115300" y="595726"/>
            <a:ext cx="4076700" cy="5229225"/>
          </a:xfrm>
          <a:prstGeom prst="rect">
            <a:avLst/>
          </a:prstGeom>
        </p:spPr>
      </p:pic>
    </p:spTree>
    <p:extLst>
      <p:ext uri="{BB962C8B-B14F-4D97-AF65-F5344CB8AC3E}">
        <p14:creationId xmlns:p14="http://schemas.microsoft.com/office/powerpoint/2010/main" val="234048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dirty="0">
                <a:latin typeface="+mn-lt"/>
              </a:rPr>
              <a:t>Preschool Curriculum</a:t>
            </a:r>
          </a:p>
        </p:txBody>
      </p:sp>
      <p:sp>
        <p:nvSpPr>
          <p:cNvPr id="3" name="Content Placeholder 2"/>
          <p:cNvSpPr>
            <a:spLocks noGrp="1"/>
          </p:cNvSpPr>
          <p:nvPr>
            <p:ph idx="1"/>
          </p:nvPr>
        </p:nvSpPr>
        <p:spPr>
          <a:xfrm>
            <a:off x="838200" y="1825624"/>
            <a:ext cx="6819900" cy="4530725"/>
          </a:xfrm>
        </p:spPr>
        <p:txBody>
          <a:bodyPr>
            <a:normAutofit fontScale="92500" lnSpcReduction="10000"/>
          </a:bodyPr>
          <a:lstStyle/>
          <a:p>
            <a:r>
              <a:rPr lang="en-US" dirty="0" smtClean="0"/>
              <a:t>Seven theme curriculum modules and linked DESE Standards</a:t>
            </a:r>
          </a:p>
          <a:p>
            <a:pPr lvl="1"/>
            <a:r>
              <a:rPr lang="en-US" dirty="0" smtClean="0"/>
              <a:t>Book reading </a:t>
            </a:r>
          </a:p>
          <a:p>
            <a:pPr lvl="1"/>
            <a:r>
              <a:rPr lang="en-US" dirty="0" smtClean="0"/>
              <a:t>Vocabulary building</a:t>
            </a:r>
          </a:p>
          <a:p>
            <a:pPr lvl="1"/>
            <a:r>
              <a:rPr lang="en-US" dirty="0" smtClean="0"/>
              <a:t>Opportunities to play while building math, language and literacy skills</a:t>
            </a:r>
          </a:p>
          <a:p>
            <a:r>
              <a:rPr lang="en-US" dirty="0" smtClean="0"/>
              <a:t>Building Blocks – math program</a:t>
            </a:r>
          </a:p>
          <a:p>
            <a:r>
              <a:rPr lang="en-US" dirty="0" smtClean="0"/>
              <a:t>Handwriting </a:t>
            </a:r>
            <a:r>
              <a:rPr lang="en-US" dirty="0"/>
              <a:t>w</a:t>
            </a:r>
            <a:r>
              <a:rPr lang="en-US" dirty="0" smtClean="0"/>
              <a:t>ithout Tears – learn how to write letters</a:t>
            </a:r>
          </a:p>
          <a:p>
            <a:r>
              <a:rPr lang="en-US" dirty="0" err="1" smtClean="0"/>
              <a:t>Heggerty</a:t>
            </a:r>
            <a:r>
              <a:rPr lang="en-US" dirty="0" smtClean="0"/>
              <a:t> phonemic awareness (songs letter play)</a:t>
            </a:r>
          </a:p>
          <a:p>
            <a:r>
              <a:rPr lang="en-US" dirty="0" smtClean="0"/>
              <a:t>Second Steps – Social Emotional Curriculum</a:t>
            </a:r>
            <a:endParaRPr lang="en-US" dirty="0"/>
          </a:p>
        </p:txBody>
      </p:sp>
      <p:sp>
        <p:nvSpPr>
          <p:cNvPr id="4" name="Slide Number Placeholder 3"/>
          <p:cNvSpPr>
            <a:spLocks noGrp="1"/>
          </p:cNvSpPr>
          <p:nvPr>
            <p:ph type="sldNum" sz="quarter" idx="12"/>
          </p:nvPr>
        </p:nvSpPr>
        <p:spPr/>
        <p:txBody>
          <a:bodyPr/>
          <a:lstStyle/>
          <a:p>
            <a:fld id="{D1FC3465-6AEF-4F8E-977D-AFCD6C772F9E}" type="slidenum">
              <a:rPr lang="en-US" smtClean="0"/>
              <a:t>4</a:t>
            </a:fld>
            <a:endParaRPr lang="en-US" dirty="0"/>
          </a:p>
        </p:txBody>
      </p:sp>
      <p:pic>
        <p:nvPicPr>
          <p:cNvPr id="6" name="Picture 5"/>
          <p:cNvPicPr>
            <a:picLocks noChangeAspect="1"/>
          </p:cNvPicPr>
          <p:nvPr/>
        </p:nvPicPr>
        <p:blipFill>
          <a:blip r:embed="rId3"/>
          <a:stretch>
            <a:fillRect/>
          </a:stretch>
        </p:blipFill>
        <p:spPr>
          <a:xfrm>
            <a:off x="7745730" y="294004"/>
            <a:ext cx="4084320" cy="3063240"/>
          </a:xfrm>
          <a:prstGeom prst="rect">
            <a:avLst/>
          </a:prstGeom>
        </p:spPr>
      </p:pic>
      <p:pic>
        <p:nvPicPr>
          <p:cNvPr id="5" name="Picture 4"/>
          <p:cNvPicPr>
            <a:picLocks noChangeAspect="1"/>
          </p:cNvPicPr>
          <p:nvPr/>
        </p:nvPicPr>
        <p:blipFill rotWithShape="1">
          <a:blip r:embed="rId4"/>
          <a:srcRect b="23913"/>
          <a:stretch/>
        </p:blipFill>
        <p:spPr>
          <a:xfrm>
            <a:off x="8610600" y="3886200"/>
            <a:ext cx="2628900" cy="2667000"/>
          </a:xfrm>
          <a:prstGeom prst="rect">
            <a:avLst/>
          </a:prstGeom>
        </p:spPr>
      </p:pic>
    </p:spTree>
    <p:extLst>
      <p:ext uri="{BB962C8B-B14F-4D97-AF65-F5344CB8AC3E}">
        <p14:creationId xmlns:p14="http://schemas.microsoft.com/office/powerpoint/2010/main" val="3522507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67" dirty="0" smtClean="0"/>
              <a:t>Drop off and pick up</a:t>
            </a:r>
            <a:endParaRPr lang="en-US" sz="4267" dirty="0"/>
          </a:p>
        </p:txBody>
      </p:sp>
      <p:pic>
        <p:nvPicPr>
          <p:cNvPr id="4" name="Content Placeholder 3"/>
          <p:cNvPicPr>
            <a:picLocks noGrp="1" noChangeAspect="1"/>
          </p:cNvPicPr>
          <p:nvPr>
            <p:ph idx="1"/>
          </p:nvPr>
        </p:nvPicPr>
        <p:blipFill>
          <a:blip r:embed="rId3"/>
          <a:stretch>
            <a:fillRect/>
          </a:stretch>
        </p:blipFill>
        <p:spPr>
          <a:xfrm>
            <a:off x="4660863" y="1690688"/>
            <a:ext cx="3270303" cy="4351339"/>
          </a:xfrm>
          <a:prstGeom prst="rect">
            <a:avLst/>
          </a:prstGeom>
        </p:spPr>
      </p:pic>
      <p:pic>
        <p:nvPicPr>
          <p:cNvPr id="5" name="Picture 4"/>
          <p:cNvPicPr>
            <a:picLocks noChangeAspect="1"/>
          </p:cNvPicPr>
          <p:nvPr/>
        </p:nvPicPr>
        <p:blipFill>
          <a:blip r:embed="rId4"/>
          <a:stretch>
            <a:fillRect/>
          </a:stretch>
        </p:blipFill>
        <p:spPr>
          <a:xfrm>
            <a:off x="8552270" y="1690689"/>
            <a:ext cx="3281959" cy="4366847"/>
          </a:xfrm>
          <a:prstGeom prst="rect">
            <a:avLst/>
          </a:prstGeom>
        </p:spPr>
      </p:pic>
      <p:pic>
        <p:nvPicPr>
          <p:cNvPr id="6" name="Picture 5"/>
          <p:cNvPicPr>
            <a:picLocks noChangeAspect="1"/>
          </p:cNvPicPr>
          <p:nvPr/>
        </p:nvPicPr>
        <p:blipFill>
          <a:blip r:embed="rId5"/>
          <a:stretch>
            <a:fillRect/>
          </a:stretch>
        </p:blipFill>
        <p:spPr>
          <a:xfrm>
            <a:off x="838202" y="1706196"/>
            <a:ext cx="3270303" cy="4351339"/>
          </a:xfrm>
          <a:prstGeom prst="rect">
            <a:avLst/>
          </a:prstGeom>
        </p:spPr>
      </p:pic>
    </p:spTree>
    <p:extLst>
      <p:ext uri="{BB962C8B-B14F-4D97-AF65-F5344CB8AC3E}">
        <p14:creationId xmlns:p14="http://schemas.microsoft.com/office/powerpoint/2010/main" val="2705161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dirty="0">
                <a:solidFill>
                  <a:schemeClr val="bg1"/>
                </a:solidFill>
                <a:latin typeface="+mn-lt"/>
              </a:rPr>
              <a:t>Drop off, Pick up and Parking </a:t>
            </a:r>
          </a:p>
        </p:txBody>
      </p:sp>
      <p:sp>
        <p:nvSpPr>
          <p:cNvPr id="4" name="Slide Number Placeholder 3"/>
          <p:cNvSpPr>
            <a:spLocks noGrp="1"/>
          </p:cNvSpPr>
          <p:nvPr>
            <p:ph type="sldNum" sz="quarter" idx="12"/>
          </p:nvPr>
        </p:nvSpPr>
        <p:spPr/>
        <p:txBody>
          <a:bodyPr/>
          <a:lstStyle/>
          <a:p>
            <a:fld id="{D1FC3465-6AEF-4F8E-977D-AFCD6C772F9E}" type="slidenum">
              <a:rPr lang="en-US" smtClean="0"/>
              <a:t>6</a:t>
            </a:fld>
            <a:endParaRPr lang="en-US" dirty="0"/>
          </a:p>
        </p:txBody>
      </p:sp>
      <p:pic>
        <p:nvPicPr>
          <p:cNvPr id="5" name="Content Placeholder 4" descr="F:\Pictures\Picture parking at Cardinal.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1417837"/>
            <a:ext cx="8178800" cy="4703563"/>
          </a:xfrm>
          <a:prstGeom prst="rect">
            <a:avLst/>
          </a:prstGeom>
          <a:noFill/>
          <a:ln>
            <a:noFill/>
          </a:ln>
        </p:spPr>
      </p:pic>
    </p:spTree>
    <p:extLst>
      <p:ext uri="{BB962C8B-B14F-4D97-AF65-F5344CB8AC3E}">
        <p14:creationId xmlns:p14="http://schemas.microsoft.com/office/powerpoint/2010/main" val="4202450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Buses </a:t>
            </a:r>
            <a:endParaRPr lang="en-US" dirty="0"/>
          </a:p>
        </p:txBody>
      </p:sp>
      <p:pic>
        <p:nvPicPr>
          <p:cNvPr id="4" name="Content Placeholder 3"/>
          <p:cNvPicPr>
            <a:picLocks noGrp="1" noChangeAspect="1"/>
          </p:cNvPicPr>
          <p:nvPr>
            <p:ph idx="1"/>
          </p:nvPr>
        </p:nvPicPr>
        <p:blipFill>
          <a:blip r:embed="rId3"/>
          <a:stretch>
            <a:fillRect/>
          </a:stretch>
        </p:blipFill>
        <p:spPr>
          <a:xfrm>
            <a:off x="838200" y="1690688"/>
            <a:ext cx="3846909" cy="2883658"/>
          </a:xfrm>
          <a:prstGeom prst="rect">
            <a:avLst/>
          </a:prstGeom>
        </p:spPr>
      </p:pic>
      <p:pic>
        <p:nvPicPr>
          <p:cNvPr id="5" name="Picture 4"/>
          <p:cNvPicPr>
            <a:picLocks noChangeAspect="1"/>
          </p:cNvPicPr>
          <p:nvPr/>
        </p:nvPicPr>
        <p:blipFill>
          <a:blip r:embed="rId4"/>
          <a:stretch>
            <a:fillRect/>
          </a:stretch>
        </p:blipFill>
        <p:spPr>
          <a:xfrm>
            <a:off x="6461791" y="1690688"/>
            <a:ext cx="3847388" cy="2883658"/>
          </a:xfrm>
          <a:prstGeom prst="rect">
            <a:avLst/>
          </a:prstGeom>
        </p:spPr>
      </p:pic>
    </p:spTree>
    <p:extLst>
      <p:ext uri="{BB962C8B-B14F-4D97-AF65-F5344CB8AC3E}">
        <p14:creationId xmlns:p14="http://schemas.microsoft.com/office/powerpoint/2010/main" val="1515741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n-lt"/>
              </a:rPr>
              <a:t>Arrival  Going Up…</a:t>
            </a:r>
            <a:r>
              <a:rPr lang="en-US" sz="2400" dirty="0"/>
              <a:t>.</a:t>
            </a:r>
          </a:p>
        </p:txBody>
      </p:sp>
      <p:pic>
        <p:nvPicPr>
          <p:cNvPr id="1026" name="Picture 2" descr="https://attachments.office.net/owa/lvanthiel%40lowell.k12.ma.us/service.svc/s/GetAttachmentThumbnail?id=AAMkADlmNmJlOTAyLWFjY2MtNDE0Mi1hYTlkLWRlNmUyNTIzYWZjZgBGAAAAAABIhw4w2J7RSL%2Bkz1X%2Bfp%2BhBwCaLtAxWO89TJO0LdtjsyCRAAAAAAEMAABbyqCBE9uWQYx4yghaBegxAABQj1CnAAABEgAQAG6V2oVFoMZCro51IkeaNmU%3D&amp;thumbnailType=2&amp;owa=outlook.office.com&amp;scriptVer=20200928003.10&amp;X-OWA-CANARY=s76Q_Ux1Uk-Ut947TqdKq0Dd0_era9gY_tjsE_jDMvteGwYLyRUMBGzRsQSqX3xDC-eLT_b-MCI.&amp;token=eyJhbGciOiJSUzI1NiIsImtpZCI6IjU2MzU4ODUyMzRCOTI1MkRERTAwNTc2NkQ5RDlGMjc2NTY1RjYzRTIiLCJ0eXAiOiJKV1QiLCJ4NXQiOiJWaldJVWpTNUpTM2VBRmRtMmRueWRsWmZZLUkifQ.eyJvcmlnaW4iOiJodHRwczovL291dGxvb2sub2ZmaWNlLmNvbSIsInVjIjoiY2QwNGE5Yzg2MGRmNDU2NjgwYTU2MWQyZDc3NjllYzUiLCJzaWduaW5fc3RhdGUiOiJbXCJrbXNpXCJdIiwidmVyIjoiRXhjaGFuZ2UuQ2FsbGJhY2suVjEiLCJhcHBjdHhzZW5kZXIiOiJPd2FEb3dubG9hZEBjM2RmZWNhNS01NDYyLTQyMjMtODRhZS1iMTJlNDgyN2MwYmQiLCJpc3NyaW5nIjoiV1ciLCJhcHBjdHgiOiJ7XCJtc2V4Y2hwcm90XCI6XCJvd2FcIixcInByaW1hcnlzaWRcIjpcIlMtMS01LTIxLTE4NTEyOTIwMTgtMTgxOTExNzI2Ni00MDQ3NTAxNjQyLTE1NDQxNjQ1XCIsXCJwdWlkXCI6XCIxMTUzODAxMTE0ODI3MzUzODA2XCIsXCJvaWRcIjpcImM2OTljMTk1LTRkZTEtNDk1OC04YTI1LWZmYjJjZDRmZTgzYVwiLFwic2NvcGVcIjpcIk93YURvd25sb2FkXCJ9IiwibmJmIjoxNjAyMTc2NTYwLCJleHAiOjE2MDIxNzcxNjAsImlzcyI6IjAwMDAwMDAyLTAwMDAtMGZmMS1jZTAwLTAwMDAwMDAwMDAwMEBjM2RmZWNhNS01NDYyLTQyMjMtODRhZS1iMTJlNDgyN2MwYmQiLCJhdWQiOiIwMDAwMDAwMi0wMDAwLTBmZjEtY2UwMC0wMDAwMDAwMDAwMDAvYXR0YWNobWVudHMub2ZmaWNlLm5ldEBjM2RmZWNhNS01NDYyLTQyMjMtODRhZS1iMTJlNDgyN2MwYmQiLCJoYXBwIjoib3dhIn0.doU0AT3ReG2Lem7MmJD2HyOBsXF4u29AgCBIs7UX9YwNaST7i2iVhcutJPYJb1iGrnA7Q_kMFDWX9n5vvMzbbCqQNLJ2OyBYGK-GyiQLnr5W0mW5bToPjLAvuDXJjEsZIemSjyWP_czMtvJmxXRVur5y997QB66-5PgCQVUdQDpOFnEZOdADABatJEzTQCmq5cc0m6q4sHuU-QNgL2rgi7XXoozUJNj79FdP5BZkinADQe_KJywYpw_Fp0D7Xpg4gfowjeIOQE0Gi_IF_HZgC20Kv1b672JgAOfs15D3mMVBiznuAnw7PLzGa0hayiXJ2i70ZS8zTbJvC2TSq-Iu0A&amp;animation=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778" y="1747899"/>
            <a:ext cx="3321799" cy="4429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6484" y="1690689"/>
            <a:ext cx="3337989" cy="4450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4402398" y="1747901"/>
            <a:ext cx="2790575" cy="3720767"/>
          </a:xfrm>
          <a:prstGeom prst="rect">
            <a:avLst/>
          </a:prstGeom>
        </p:spPr>
      </p:pic>
    </p:spTree>
    <p:extLst>
      <p:ext uri="{BB962C8B-B14F-4D97-AF65-F5344CB8AC3E}">
        <p14:creationId xmlns:p14="http://schemas.microsoft.com/office/powerpoint/2010/main" val="342217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Preparing the environment</a:t>
            </a:r>
          </a:p>
        </p:txBody>
      </p:sp>
      <p:pic>
        <p:nvPicPr>
          <p:cNvPr id="4" name="Content Placeholder 3"/>
          <p:cNvPicPr>
            <a:picLocks noGrp="1" noChangeAspect="1"/>
          </p:cNvPicPr>
          <p:nvPr>
            <p:ph idx="1"/>
          </p:nvPr>
        </p:nvPicPr>
        <p:blipFill>
          <a:blip r:embed="rId3"/>
          <a:stretch>
            <a:fillRect/>
          </a:stretch>
        </p:blipFill>
        <p:spPr>
          <a:xfrm rot="10800000">
            <a:off x="262188" y="2009687"/>
            <a:ext cx="4216516" cy="3162387"/>
          </a:xfrm>
          <a:prstGeom prst="rect">
            <a:avLst/>
          </a:prstGeom>
        </p:spPr>
      </p:pic>
      <p:pic>
        <p:nvPicPr>
          <p:cNvPr id="5" name="Picture 4"/>
          <p:cNvPicPr>
            <a:picLocks noChangeAspect="1"/>
          </p:cNvPicPr>
          <p:nvPr/>
        </p:nvPicPr>
        <p:blipFill>
          <a:blip r:embed="rId4"/>
          <a:stretch>
            <a:fillRect/>
          </a:stretch>
        </p:blipFill>
        <p:spPr>
          <a:xfrm>
            <a:off x="8154903" y="1027906"/>
            <a:ext cx="3634740" cy="4846320"/>
          </a:xfrm>
          <a:prstGeom prst="rect">
            <a:avLst/>
          </a:prstGeom>
        </p:spPr>
      </p:pic>
      <p:pic>
        <p:nvPicPr>
          <p:cNvPr id="6" name="Picture 5"/>
          <p:cNvPicPr>
            <a:picLocks noChangeAspect="1"/>
          </p:cNvPicPr>
          <p:nvPr/>
        </p:nvPicPr>
        <p:blipFill rotWithShape="1">
          <a:blip r:embed="rId5"/>
          <a:srcRect t="549" b="35211"/>
          <a:stretch/>
        </p:blipFill>
        <p:spPr>
          <a:xfrm>
            <a:off x="4074581" y="3073874"/>
            <a:ext cx="3654956" cy="3147809"/>
          </a:xfrm>
          <a:prstGeom prst="rect">
            <a:avLst/>
          </a:prstGeom>
        </p:spPr>
      </p:pic>
    </p:spTree>
    <p:extLst>
      <p:ext uri="{BB962C8B-B14F-4D97-AF65-F5344CB8AC3E}">
        <p14:creationId xmlns:p14="http://schemas.microsoft.com/office/powerpoint/2010/main" val="1568140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TotalTime>
  <Words>925</Words>
  <Application>Microsoft Office PowerPoint</Application>
  <PresentationFormat>Widescreen</PresentationFormat>
  <Paragraphs>159</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Palatino</vt:lpstr>
      <vt:lpstr>Wingdings</vt:lpstr>
      <vt:lpstr>Office Theme</vt:lpstr>
      <vt:lpstr>PowerPoint Presentation</vt:lpstr>
      <vt:lpstr>Packet mailed includes:</vt:lpstr>
      <vt:lpstr>Open House</vt:lpstr>
      <vt:lpstr>Preschool Curriculum</vt:lpstr>
      <vt:lpstr>Drop off and pick up</vt:lpstr>
      <vt:lpstr>Drop off, Pick up and Parking </vt:lpstr>
      <vt:lpstr>Buses </vt:lpstr>
      <vt:lpstr>Arrival  Going Up….</vt:lpstr>
      <vt:lpstr>Preparing the environment</vt:lpstr>
      <vt:lpstr>Intentionally design classrooms</vt:lpstr>
      <vt:lpstr>Center time opportunity to practice new skills</vt:lpstr>
      <vt:lpstr>Down …..</vt:lpstr>
      <vt:lpstr>And  Out…..</vt:lpstr>
      <vt:lpstr>Sample Preschool Schedules </vt:lpstr>
      <vt:lpstr>Masking Wearing (Not an issue)</vt:lpstr>
      <vt:lpstr>Rest time </vt:lpstr>
      <vt:lpstr>Dismissal</vt:lpstr>
      <vt:lpstr>Going home….</vt:lpstr>
      <vt:lpstr>What does your child need?</vt:lpstr>
      <vt:lpstr>Forming family partnerships</vt:lpstr>
      <vt:lpstr>Communication</vt:lpstr>
      <vt:lpstr>Visiting the School</vt:lpstr>
      <vt:lpstr>Open House and Family Coffee</vt:lpstr>
      <vt:lpstr>School Site Council </vt:lpstr>
      <vt:lpstr>Parent Teacher Organization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Thiel, Lisa</dc:creator>
  <cp:lastModifiedBy>Van Thiel, Lisa</cp:lastModifiedBy>
  <cp:revision>34</cp:revision>
  <cp:lastPrinted>2023-08-21T17:32:43Z</cp:lastPrinted>
  <dcterms:created xsi:type="dcterms:W3CDTF">2021-08-11T19:51:43Z</dcterms:created>
  <dcterms:modified xsi:type="dcterms:W3CDTF">2023-08-21T19:37:33Z</dcterms:modified>
</cp:coreProperties>
</file>